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07" r:id="rId4"/>
    <p:sldId id="257" r:id="rId5"/>
    <p:sldId id="258" r:id="rId6"/>
    <p:sldId id="259" r:id="rId7"/>
    <p:sldId id="260" r:id="rId8"/>
    <p:sldId id="283" r:id="rId9"/>
    <p:sldId id="285" r:id="rId10"/>
    <p:sldId id="261" r:id="rId11"/>
    <p:sldId id="262" r:id="rId12"/>
    <p:sldId id="287" r:id="rId13"/>
    <p:sldId id="293" r:id="rId14"/>
    <p:sldId id="295" r:id="rId15"/>
    <p:sldId id="272" r:id="rId16"/>
    <p:sldId id="299" r:id="rId17"/>
    <p:sldId id="298" r:id="rId18"/>
    <p:sldId id="301" r:id="rId19"/>
    <p:sldId id="302" r:id="rId20"/>
    <p:sldId id="303" r:id="rId21"/>
    <p:sldId id="304" r:id="rId22"/>
    <p:sldId id="305" r:id="rId23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96" d="100"/>
          <a:sy n="96" d="100"/>
        </p:scale>
        <p:origin x="-178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92C39B-74FB-4C84-84E3-F9B55D543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D7F5D91-DC70-4E39-BC3F-24454215A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CD5DC6-9B9B-46DE-A93A-AD3AFCC4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0FB771-F062-46F8-BB6E-792673FE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DB633E-4DAC-4AA5-8970-0344307C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587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F5666F-7FE7-4C61-86EE-5BE73C0C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43A8538-5B56-4126-A72A-47AFBD823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A142EB-D61F-467B-B7C7-4F29C122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9D1C42-0E9E-4C89-9016-6A253722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76EBCD-16FC-4C65-8761-F35D1585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1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BE23CBC-F383-4A5C-9BD4-1FB168BB0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F75D628-6A56-4D9D-81DB-DEBD7916E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1D67D9-35A8-460B-9685-CDE9C1F2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DB62E2-C75A-4117-A9C4-D1CDF8C3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68CA84-5D83-43EF-A8CB-BC1C1B28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615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992C39B-74FB-4C84-84E3-F9B55D543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0D7F5D91-DC70-4E39-BC3F-24454215A6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3CD5DC6-9B9B-46DE-A93A-AD3AFCC4E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80FB771-F062-46F8-BB6E-792673FE9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DB633E-4DAC-4AA5-8970-0344307C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05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43A5F7-C4E9-428D-B8CC-2481EED5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054187-1837-4826-AB4D-38B1FD745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EF994A-0EDF-4586-B4C5-41EBCA97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093A51-5DEF-4FDE-B2DE-B36B2875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76FE6E-C4A3-485D-8398-E953AB56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0282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783832-E9E1-4888-A30A-54008A88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3547959-03E5-4C82-A280-40A2CAA1A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146A19-0C9D-40DB-8295-3A23F5D2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0081DF-F794-4F13-87E3-33DA7EF8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8AF58F-7694-4864-AA42-98EAD676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698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9C3A74-C1F1-464D-97C5-F7FBE43A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830450-6D7F-4A67-A063-2AB5E6F97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0FEC9-F119-4360-B893-EA3F1C6C7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B4E81B-8788-40B5-8ECF-789556F6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0D80163-BE33-4A46-82AF-06DA3757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4B5FE92-1D47-4711-8DEB-15750A76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0447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0B4517-FF8B-48A3-9673-899AF32F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1550C2B-648C-4105-BEEA-2AD64ACC7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1119CAA-7DB7-4DAB-92C4-063A34F2C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CC8E4E1-1639-4881-B70C-9A2B48432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E345060-545F-4F4A-9687-62EACC300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028BC40-9D8A-4278-A977-649938E0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6F3809F-F8FB-43BC-9C3F-94FC1D18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6EDE18B-F24D-40F5-BE7D-31D6D33F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603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B99DE7-A94C-45BB-B59E-032715F2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134D578-1B93-4839-9304-36F0F01B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83C36A5-A69F-430E-8D75-A2C427CD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3775D82-3964-42EA-9DBE-DE4D6CA8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22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86F5DEB-F57E-4E70-B894-61A68ED9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9A9CF91-5259-4DE9-840F-F32D76ED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77F14A3-A505-4436-8E22-EFCF98EB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3897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503C2A-6DA7-4CFB-9699-C292E3AA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B7B801-94F4-48C5-9B22-C46B5AF1F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DB7A5A-17DE-430E-B3E0-2B6ED826C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3CEA59-3BD3-439C-86F7-D9B53ED7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0DCA399-94FB-421E-BD70-E6800077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92C9899-73A7-4134-978C-BBF0B7A6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52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D43A5F7-C4E9-428D-B8CC-2481EED5F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2054187-1837-4826-AB4D-38B1FD745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9EF994A-0EDF-4586-B4C5-41EBCA973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8093A51-5DEF-4FDE-B2DE-B36B28750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76FE6E-C4A3-485D-8398-E953AB563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0219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5FE5C7-B060-4E56-BF58-05C30AD4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490D2C1-13E1-4FAB-A8AF-1CF712351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2FA390B-14A3-4FC9-93CD-919B0D778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8AFD8F1-3D08-48C7-8E9E-648CD5BF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E34CAD9-1CC5-45BD-9BB0-C33AB1E3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0B8B267-4E90-4D9D-BEC8-54466B94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4422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F5666F-7FE7-4C61-86EE-5BE73C0CA4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43A8538-5B56-4126-A72A-47AFBD823A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DA142EB-D61F-467B-B7C7-4F29C1224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B19D1C42-0E9E-4C89-9016-6A2537225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976EBCD-16FC-4C65-8761-F35D1585E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4763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BE23CBC-F383-4A5C-9BD4-1FB168BB0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F75D628-6A56-4D9D-81DB-DEBD7916E0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1D67D9-35A8-460B-9685-CDE9C1F2B1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DB62E2-C75A-4117-A9C4-D1CDF8C33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E68CA84-5D83-43EF-A8CB-BC1C1B284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122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0783832-E9E1-4888-A30A-54008A885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3547959-03E5-4C82-A280-40A2CAA1A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2146A19-0C9D-40DB-8295-3A23F5D23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90081DF-F794-4F13-87E3-33DA7EF8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68AF58F-7694-4864-AA42-98EAD676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910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9C3A74-C1F1-464D-97C5-F7FBE43AB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4830450-6D7F-4A67-A063-2AB5E6F97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9F0FEC9-F119-4360-B893-EA3F1C6C7F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B4E81B-8788-40B5-8ECF-789556F6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0D80163-BE33-4A46-82AF-06DA3757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4B5FE92-1D47-4711-8DEB-15750A76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13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C0B4517-FF8B-48A3-9673-899AF32F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11550C2B-648C-4105-BEEA-2AD64ACC7F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1119CAA-7DB7-4DAB-92C4-063A34F2CE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6CC8E4E1-1639-4881-B70C-9A2B48432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8E345060-545F-4F4A-9687-62EACC300C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7028BC40-9D8A-4278-A977-649938E02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A6F3809F-F8FB-43BC-9C3F-94FC1D18B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76EDE18B-F24D-40F5-BE7D-31D6D33F5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296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2B99DE7-A94C-45BB-B59E-032715F2F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3134D578-1B93-4839-9304-36F0F01B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D83C36A5-A69F-430E-8D75-A2C427CD7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33775D82-3964-42EA-9DBE-DE4D6CA8F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647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186F5DEB-F57E-4E70-B894-61A68ED95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09A9CF91-5259-4DE9-840F-F32D76ED0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77F14A3-A505-4436-8E22-EFCF98EB6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80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D503C2A-6DA7-4CFB-9699-C292E3AA3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BB7B801-94F4-48C5-9B22-C46B5AF1F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3DB7A5A-17DE-430E-B3E0-2B6ED826C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E3CEA59-3BD3-439C-86F7-D9B53ED75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F0DCA399-94FB-421E-BD70-E68000776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492C9899-73A7-4134-978C-BBF0B7A6B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49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5FE5C7-B060-4E56-BF58-05C30AD48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C490D2C1-13E1-4FAB-A8AF-1CF7123517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2FA390B-14A3-4FC9-93CD-919B0D778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38AFD8F1-3D08-48C7-8E9E-648CD5BFB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9B439-8323-46F4-827C-666C8A90150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E34CAD9-1CC5-45BD-9BB0-C33AB1E3D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0B8B267-4E90-4D9D-BEC8-54466B949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7B463-7AEC-4B5D-A0DC-27306536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611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078C3B-8087-4CA5-B99F-3B6EC690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90FB0E-93FE-4403-B38C-AA46C662E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8E9A3F-FD95-4D79-8E39-B8509201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B439-8323-46F4-827C-666C8A90150D}" type="datetimeFigureOut">
              <a:rPr lang="ru-RU" smtClean="0"/>
              <a:t>17.07.2020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EB9D0F-EF97-4A69-A153-E339A251B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DEB477-2797-4422-AE44-233EBE8B6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B463-7AEC-4B5D-A0DC-2730653629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532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7078C3B-8087-4CA5-B99F-3B6EC6907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490FB0E-93FE-4403-B38C-AA46C662E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98E9A3F-FD95-4D79-8E39-B8509201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9B439-8323-46F4-827C-666C8A90150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17.07.2020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6EB9D0F-EF97-4A69-A153-E339A251BA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ADEB477-2797-4422-AE44-233EBE8B6B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7B463-7AEC-4B5D-A0DC-2730653629B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571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0724C20-F66E-43BC-A1D0-9D891FF00C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0522"/>
          </a:xfrm>
        </p:spPr>
        <p:txBody>
          <a:bodyPr>
            <a:normAutofit/>
          </a:bodyPr>
          <a:lstStyle/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DB61597E-C411-425D-9472-2716128A86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D4C4A1DD-9C8C-4864-B425-03904A746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E500CF0-CEB6-456D-B089-B73DAD1BFEDF}"/>
              </a:ext>
            </a:extLst>
          </p:cNvPr>
          <p:cNvSpPr txBox="1"/>
          <p:nvPr/>
        </p:nvSpPr>
        <p:spPr>
          <a:xfrm>
            <a:off x="109331" y="576470"/>
            <a:ext cx="11760113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применению комплексного </a:t>
            </a:r>
            <a:r>
              <a:rPr lang="ru-RU" sz="36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умата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нового поколения </a:t>
            </a:r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Конструктозем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(«</a:t>
            </a:r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Soil Constructor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 </a:t>
            </a: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сельском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хозяйстве</a:t>
            </a:r>
          </a:p>
          <a:p>
            <a:pPr algn="ctr"/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Производитель: ООО «</a:t>
            </a:r>
            <a:r>
              <a:rPr lang="ru-RU" sz="3600" b="1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Тексхимресурс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129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C4402F-4421-48F9-81FC-90BF2731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1810" y="143183"/>
            <a:ext cx="2748379" cy="1325563"/>
          </a:xfrm>
        </p:spPr>
        <p:txBody>
          <a:bodyPr/>
          <a:lstStyle/>
          <a:p>
            <a:r>
              <a:rPr lang="ru-RU" dirty="0"/>
              <a:t>Картофель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1003716-3BA3-4442-B43E-02CF6E1AD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10" y="4119239"/>
            <a:ext cx="12076589" cy="273876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39E350A-CB8A-4A44-8E40-250546966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41192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9EBFF5E-DAFD-47AA-9A07-B88D0E9D75F2}"/>
              </a:ext>
            </a:extLst>
          </p:cNvPr>
          <p:cNvSpPr txBox="1"/>
          <p:nvPr/>
        </p:nvSpPr>
        <p:spPr>
          <a:xfrm>
            <a:off x="5601810" y="143183"/>
            <a:ext cx="1329788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A5643161-A4CE-439B-84A6-AE5AC3872E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8924741"/>
              </p:ext>
            </p:extLst>
          </p:nvPr>
        </p:nvGraphicFramePr>
        <p:xfrm>
          <a:off x="795130" y="894523"/>
          <a:ext cx="10933044" cy="26377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2550">
                  <a:extLst>
                    <a:ext uri="{9D8B030D-6E8A-4147-A177-3AD203B41FA5}">
                      <a16:colId xmlns="" xmlns:a16="http://schemas.microsoft.com/office/drawing/2014/main" val="2716913875"/>
                    </a:ext>
                  </a:extLst>
                </a:gridCol>
                <a:gridCol w="4102766">
                  <a:extLst>
                    <a:ext uri="{9D8B030D-6E8A-4147-A177-3AD203B41FA5}">
                      <a16:colId xmlns="" xmlns:a16="http://schemas.microsoft.com/office/drawing/2014/main" val="2894019910"/>
                    </a:ext>
                  </a:extLst>
                </a:gridCol>
                <a:gridCol w="3677728">
                  <a:extLst>
                    <a:ext uri="{9D8B030D-6E8A-4147-A177-3AD203B41FA5}">
                      <a16:colId xmlns="" xmlns:a16="http://schemas.microsoft.com/office/drawing/2014/main" val="1923197215"/>
                    </a:ext>
                  </a:extLst>
                </a:gridCol>
              </a:tblGrid>
              <a:tr h="3174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1.Обработка семян.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3</a:t>
                      </a:r>
                      <a:r>
                        <a:rPr lang="ru-RU" sz="1200" b="1" kern="50" dirty="0" smtClean="0">
                          <a:effectLst/>
                        </a:rPr>
                        <a:t>.Обработка </a:t>
                      </a:r>
                      <a:r>
                        <a:rPr lang="ru-RU" sz="1200" b="1" kern="50" dirty="0">
                          <a:effectLst/>
                        </a:rPr>
                        <a:t>в период вегетации (опрыскивание)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4</a:t>
                      </a:r>
                      <a:r>
                        <a:rPr lang="ru-RU" sz="1200" b="1" kern="50" dirty="0" smtClean="0">
                          <a:effectLst/>
                        </a:rPr>
                        <a:t>.Прикорневая </a:t>
                      </a:r>
                      <a:r>
                        <a:rPr lang="ru-RU" sz="1200" b="1" kern="50" dirty="0">
                          <a:effectLst/>
                        </a:rPr>
                        <a:t>обработка почвы в период вегетации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2851478463"/>
                  </a:ext>
                </a:extLst>
              </a:tr>
              <a:tr h="152674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sng" kern="50" dirty="0">
                          <a:effectLst/>
                        </a:rPr>
                        <a:t>Замачивание клубней</a:t>
                      </a:r>
                      <a:r>
                        <a:rPr lang="ru-RU" sz="1100" kern="50" dirty="0">
                          <a:effectLst/>
                        </a:rPr>
                        <a:t> перед посадкой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раствор:</a:t>
                      </a:r>
                      <a:r>
                        <a:rPr lang="ru-RU" sz="1200" kern="50" dirty="0">
                          <a:effectLst/>
                        </a:rPr>
                        <a:t> 500 мл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-П» («SOIL CONSTRUCTOR-Р») </a:t>
                      </a:r>
                      <a:r>
                        <a:rPr lang="ru-RU" sz="1200" kern="50" dirty="0">
                          <a:effectLst/>
                        </a:rPr>
                        <a:t>+10л воды на 100кг </a:t>
                      </a:r>
                      <a:r>
                        <a:rPr lang="ru-RU" sz="1200" kern="50" dirty="0" smtClean="0">
                          <a:effectLst/>
                        </a:rPr>
                        <a:t>клубней.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2. Предпосевная обработка почвы.</a:t>
                      </a:r>
                      <a:endParaRPr lang="ru-RU" sz="1200" b="0" kern="50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Осуществляется не позднее, чем за две недели до посева. Рачий раствор-из расчета 3 л </a:t>
                      </a:r>
                      <a:r>
                        <a:rPr lang="ru-RU" sz="1200" b="0" kern="5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20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0" kern="5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20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-П» («</a:t>
                      </a:r>
                      <a:r>
                        <a:rPr lang="en-US" sz="120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SOIL CONSTRUCTOR-P</a:t>
                      </a:r>
                      <a:r>
                        <a:rPr lang="ru-RU" sz="120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») на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 га.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2-х кратная обработка: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появления 5-7 листьев;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- фаза </a:t>
                      </a:r>
                      <a:r>
                        <a:rPr lang="ru-RU" sz="1200" kern="50" dirty="0" err="1">
                          <a:effectLst/>
                        </a:rPr>
                        <a:t>бутонизации</a:t>
                      </a:r>
                      <a:r>
                        <a:rPr lang="ru-RU" sz="1050" kern="5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 готовить из расчета: </a:t>
                      </a:r>
                      <a:r>
                        <a:rPr lang="ru-RU" sz="1200" kern="50" dirty="0">
                          <a:effectLst/>
                        </a:rPr>
                        <a:t>2 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-В» («</a:t>
                      </a:r>
                      <a:r>
                        <a:rPr lang="ru-RU" sz="1200" kern="50" dirty="0">
                          <a:effectLst/>
                        </a:rPr>
                        <a:t>SOIL </a:t>
                      </a:r>
                      <a:r>
                        <a:rPr lang="ru-RU" sz="1200" kern="50" dirty="0" smtClean="0">
                          <a:effectLst/>
                        </a:rPr>
                        <a:t>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») </a:t>
                      </a:r>
                      <a:r>
                        <a:rPr lang="ru-RU" sz="1200" kern="50" dirty="0">
                          <a:effectLst/>
                        </a:rPr>
                        <a:t>на 1 </a:t>
                      </a:r>
                      <a:r>
                        <a:rPr lang="ru-RU" sz="1200" kern="50" dirty="0" smtClean="0">
                          <a:effectLst/>
                        </a:rPr>
                        <a:t>га при каждой обработке.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2-х кратная обработка: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появления 3-5 листьев;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- фаза цветения.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Расход препарата </a:t>
                      </a:r>
                      <a:r>
                        <a:rPr lang="ru-RU" sz="1200" kern="50" dirty="0">
                          <a:effectLst/>
                        </a:rPr>
                        <a:t>– 3 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-В» («SOIL 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</a:t>
                      </a:r>
                      <a:r>
                        <a:rPr lang="en-US" sz="1200" kern="50" dirty="0" smtClean="0">
                          <a:effectLst/>
                        </a:rPr>
                        <a:t>)</a:t>
                      </a:r>
                      <a:r>
                        <a:rPr lang="ru-RU" sz="1200" kern="50" dirty="0" smtClean="0">
                          <a:effectLst/>
                        </a:rPr>
                        <a:t> </a:t>
                      </a:r>
                      <a:r>
                        <a:rPr lang="ru-RU" sz="1200" kern="50" dirty="0">
                          <a:effectLst/>
                        </a:rPr>
                        <a:t>на 1 га при каждой </a:t>
                      </a:r>
                      <a:r>
                        <a:rPr lang="ru-RU" sz="1200" kern="50" dirty="0" smtClean="0">
                          <a:effectLst/>
                        </a:rPr>
                        <a:t>обработке.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</a:rPr>
                        <a:t>Приготовление рабочего раствора:</a:t>
                      </a:r>
                      <a:r>
                        <a:rPr lang="ru-RU" sz="1050" b="0" kern="50" dirty="0" smtClean="0">
                          <a:effectLst/>
                        </a:rPr>
                        <a:t> Количество воды, в котором разводится </a:t>
                      </a:r>
                      <a:r>
                        <a:rPr lang="ru-RU" sz="1050" b="0" kern="50" dirty="0" err="1" smtClean="0">
                          <a:effectLst/>
                        </a:rPr>
                        <a:t>Гумат</a:t>
                      </a:r>
                      <a:r>
                        <a:rPr lang="ru-RU" sz="1050" b="0" kern="50" dirty="0" smtClean="0">
                          <a:effectLst/>
                        </a:rPr>
                        <a:t> «</a:t>
                      </a:r>
                      <a:r>
                        <a:rPr lang="ru-RU" sz="1050" b="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050" b="0" kern="50" dirty="0" smtClean="0">
                          <a:effectLst/>
                        </a:rPr>
                        <a:t>», определяется хозяйством в зависимости</a:t>
                      </a:r>
                      <a:r>
                        <a:rPr lang="ru-RU" sz="1050" b="0" kern="50" baseline="0" dirty="0" smtClean="0">
                          <a:effectLst/>
                        </a:rPr>
                        <a:t> от технических возможностей используемой поливальной техники и </a:t>
                      </a:r>
                      <a:r>
                        <a:rPr lang="ru-RU" sz="1050" b="0" kern="50" baseline="0" dirty="0" err="1" smtClean="0">
                          <a:effectLst/>
                        </a:rPr>
                        <a:t>климатитческих</a:t>
                      </a:r>
                      <a:r>
                        <a:rPr lang="ru-RU" sz="1050" b="0" kern="50" baseline="0" dirty="0" smtClean="0">
                          <a:effectLst/>
                        </a:rPr>
                        <a:t> условий региона.</a:t>
                      </a:r>
                      <a:endParaRPr lang="ru-RU" sz="1100" b="1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520275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911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F6DEB01-E950-4326-8DAA-53DFF75E5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995" y="329614"/>
            <a:ext cx="1106010" cy="1325563"/>
          </a:xfrm>
        </p:spPr>
        <p:txBody>
          <a:bodyPr/>
          <a:lstStyle/>
          <a:p>
            <a:r>
              <a:rPr lang="ru-RU" dirty="0"/>
              <a:t>Соя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8B7DFC3-A8B6-49A2-A22B-209FC386B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64496"/>
            <a:ext cx="12191999" cy="269350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A9956DE-5F89-45C0-8766-C7B1C52ED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8" cy="41644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EAD7E30B-62AB-414E-BF7D-F291919FA733}"/>
              </a:ext>
            </a:extLst>
          </p:cNvPr>
          <p:cNvSpPr txBox="1"/>
          <p:nvPr/>
        </p:nvSpPr>
        <p:spPr>
          <a:xfrm>
            <a:off x="4045226" y="553491"/>
            <a:ext cx="4959626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/>
              <a:t>ернобобовые культур (соя, чечевица, фасоль).</a:t>
            </a:r>
            <a:endParaRPr lang="ru-RU" dirty="0"/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8650DADB-5DE7-4E33-A59A-781A94E98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0019896"/>
              </p:ext>
            </p:extLst>
          </p:nvPr>
        </p:nvGraphicFramePr>
        <p:xfrm>
          <a:off x="2773016" y="1540566"/>
          <a:ext cx="7056783" cy="261035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41984">
                  <a:extLst>
                    <a:ext uri="{9D8B030D-6E8A-4147-A177-3AD203B41FA5}">
                      <a16:colId xmlns="" xmlns:a16="http://schemas.microsoft.com/office/drawing/2014/main" val="209331688"/>
                    </a:ext>
                  </a:extLst>
                </a:gridCol>
                <a:gridCol w="4114799">
                  <a:extLst>
                    <a:ext uri="{9D8B030D-6E8A-4147-A177-3AD203B41FA5}">
                      <a16:colId xmlns="" xmlns:a16="http://schemas.microsoft.com/office/drawing/2014/main" val="1004684350"/>
                    </a:ext>
                  </a:extLst>
                </a:gridCol>
              </a:tblGrid>
              <a:tr h="263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1.Обработка семян.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3</a:t>
                      </a:r>
                      <a:r>
                        <a:rPr lang="ru-RU" sz="1200" b="1" kern="50" dirty="0" smtClean="0">
                          <a:effectLst/>
                        </a:rPr>
                        <a:t>.Обработка </a:t>
                      </a:r>
                      <a:r>
                        <a:rPr lang="ru-RU" sz="1200" b="1" kern="50" dirty="0">
                          <a:effectLst/>
                        </a:rPr>
                        <a:t>в период вегетации (опрыскивание)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3493942496"/>
                  </a:ext>
                </a:extLst>
              </a:tr>
              <a:tr h="1466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Замачивание семян</a:t>
                      </a:r>
                      <a:r>
                        <a:rPr lang="ru-RU" sz="1200" kern="50" dirty="0">
                          <a:effectLst/>
                        </a:rPr>
                        <a:t> перед посевом, при посадке совместно с протравителем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раствор:</a:t>
                      </a:r>
                      <a:r>
                        <a:rPr lang="ru-RU" sz="1200" kern="50" dirty="0">
                          <a:effectLst/>
                        </a:rPr>
                        <a:t> 250 мл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-П» («</a:t>
                      </a:r>
                      <a:r>
                        <a:rPr lang="ru-RU" sz="1200" kern="50" dirty="0">
                          <a:effectLst/>
                        </a:rPr>
                        <a:t>SOIL </a:t>
                      </a:r>
                      <a:r>
                        <a:rPr lang="ru-RU" sz="1200" kern="50" dirty="0" smtClean="0">
                          <a:effectLst/>
                        </a:rPr>
                        <a:t>CONSTRUCTOR-Р») </a:t>
                      </a:r>
                      <a:r>
                        <a:rPr lang="ru-RU" sz="1200" kern="50" dirty="0">
                          <a:effectLst/>
                        </a:rPr>
                        <a:t>+10л воды на 100 кг </a:t>
                      </a:r>
                      <a:r>
                        <a:rPr lang="ru-RU" sz="1200" kern="50" dirty="0" smtClean="0">
                          <a:effectLst/>
                        </a:rPr>
                        <a:t>семян.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1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Предпосевная обработка почвы.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Осуществляется не позднее, чем за две недели до посева. Рабочий раствор-из расчета 3 л </a:t>
                      </a:r>
                      <a:r>
                        <a:rPr lang="ru-RU" sz="1200" b="0" kern="5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20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0" kern="5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20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-П» («</a:t>
                      </a:r>
                      <a:r>
                        <a:rPr lang="en-US" sz="120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SOIL CONSTRUCTOR-P</a:t>
                      </a:r>
                      <a:r>
                        <a:rPr lang="ru-RU" sz="120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») на 1 га.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3-х кратная обработка</a:t>
                      </a:r>
                      <a:r>
                        <a:rPr lang="ru-RU" sz="1200" kern="50" dirty="0">
                          <a:effectLst/>
                        </a:rPr>
                        <a:t>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всходов - образования 2-3-х настоящих листьев;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- фаза стеблевания - бутонизации;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3-я обработка - фаза начала цветения.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 готовить из расчета: </a:t>
                      </a:r>
                      <a:r>
                        <a:rPr lang="ru-RU" sz="1200" kern="50" dirty="0">
                          <a:effectLst/>
                        </a:rPr>
                        <a:t>2 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-В» («</a:t>
                      </a:r>
                      <a:r>
                        <a:rPr lang="ru-RU" sz="1200" kern="50" dirty="0">
                          <a:effectLst/>
                        </a:rPr>
                        <a:t>SOIL </a:t>
                      </a:r>
                      <a:r>
                        <a:rPr lang="ru-RU" sz="1200" kern="50" dirty="0" smtClean="0">
                          <a:effectLst/>
                        </a:rPr>
                        <a:t>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</a:t>
                      </a:r>
                      <a:r>
                        <a:rPr lang="en-US" sz="1200" kern="50" dirty="0" smtClean="0">
                          <a:effectLst/>
                        </a:rPr>
                        <a:t>)</a:t>
                      </a:r>
                      <a:r>
                        <a:rPr lang="ru-RU" sz="1200" kern="50" dirty="0" smtClean="0">
                          <a:effectLst/>
                        </a:rPr>
                        <a:t> </a:t>
                      </a:r>
                      <a:r>
                        <a:rPr lang="ru-RU" sz="1200" kern="50" dirty="0">
                          <a:effectLst/>
                        </a:rPr>
                        <a:t>на 1 </a:t>
                      </a:r>
                      <a:r>
                        <a:rPr lang="ru-RU" sz="1200" kern="50" dirty="0" smtClean="0">
                          <a:effectLst/>
                        </a:rPr>
                        <a:t>га при каждой обработке.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Приготовление рабочего раствора: </a:t>
                      </a:r>
                      <a:r>
                        <a:rPr lang="ru-RU" sz="105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05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воды, в котором разводится </a:t>
                      </a:r>
                      <a:r>
                        <a:rPr lang="ru-RU" sz="105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Гумат</a:t>
                      </a:r>
                      <a:r>
                        <a:rPr lang="ru-RU" sz="105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5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05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определяется хозяйством в зависимости от технических возможностей используемой поливальной техники и климатических условий региона.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6200162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35137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623B778-DEED-44DE-BB57-5BEC9A563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1558" y="311859"/>
            <a:ext cx="2348883" cy="1325563"/>
          </a:xfrm>
        </p:spPr>
        <p:txBody>
          <a:bodyPr/>
          <a:lstStyle/>
          <a:p>
            <a:r>
              <a:rPr lang="ru-RU" dirty="0"/>
              <a:t>Бобовые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CA069A19-38B1-4681-8411-564E95628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3704"/>
            <a:ext cx="12192000" cy="256429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9AFC305-62C3-4E8A-9D4A-1388A484C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42937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8C188DD-3327-4A24-A884-4AC818F6F52B}"/>
              </a:ext>
            </a:extLst>
          </p:cNvPr>
          <p:cNvSpPr txBox="1"/>
          <p:nvPr/>
        </p:nvSpPr>
        <p:spPr>
          <a:xfrm>
            <a:off x="5635487" y="427383"/>
            <a:ext cx="785191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Горох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4716DDB3-56EC-49B6-A75D-7D57039BC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524360"/>
              </p:ext>
            </p:extLst>
          </p:nvPr>
        </p:nvGraphicFramePr>
        <p:xfrm>
          <a:off x="2464904" y="1825625"/>
          <a:ext cx="7215810" cy="26186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25214">
                  <a:extLst>
                    <a:ext uri="{9D8B030D-6E8A-4147-A177-3AD203B41FA5}">
                      <a16:colId xmlns="" xmlns:a16="http://schemas.microsoft.com/office/drawing/2014/main" val="3838352874"/>
                    </a:ext>
                  </a:extLst>
                </a:gridCol>
                <a:gridCol w="3890596">
                  <a:extLst>
                    <a:ext uri="{9D8B030D-6E8A-4147-A177-3AD203B41FA5}">
                      <a16:colId xmlns="" xmlns:a16="http://schemas.microsoft.com/office/drawing/2014/main" val="1266878098"/>
                    </a:ext>
                  </a:extLst>
                </a:gridCol>
              </a:tblGrid>
              <a:tr h="263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1.Обработка семян.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2.Обработка в период вегетации (опрыскивание)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3324353027"/>
                  </a:ext>
                </a:extLst>
              </a:tr>
              <a:tr h="1466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Замачивание семян</a:t>
                      </a:r>
                      <a:r>
                        <a:rPr lang="ru-RU" sz="1200" kern="50" dirty="0">
                          <a:effectLst/>
                        </a:rPr>
                        <a:t> перед посевом, при посадке совместно с протравителем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раствор:</a:t>
                      </a:r>
                      <a:r>
                        <a:rPr lang="ru-RU" sz="1200" kern="50" dirty="0">
                          <a:effectLst/>
                        </a:rPr>
                        <a:t> 250 мл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-П» («SOIL CONSTRUCTOR-Р») </a:t>
                      </a:r>
                      <a:r>
                        <a:rPr lang="ru-RU" sz="1200" kern="50" dirty="0">
                          <a:effectLst/>
                        </a:rPr>
                        <a:t>+10л воды на 100 кг </a:t>
                      </a:r>
                      <a:r>
                        <a:rPr lang="ru-RU" sz="1200" kern="50" dirty="0" smtClean="0">
                          <a:effectLst/>
                        </a:rPr>
                        <a:t>семян.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ru-RU" sz="1200" b="1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Предпосевная обработка почвы.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Осуществляется не позднее, чем за две недели до посева. Рабочий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раствор – из расчета 3 л </a:t>
                      </a:r>
                      <a:r>
                        <a:rPr lang="ru-RU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1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-П» 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en-US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SOIL CONSTRUCTOR-P</a:t>
                      </a:r>
                      <a:r>
                        <a:rPr lang="ru-RU" sz="11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») на 1 га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3-х кратная обработка</a:t>
                      </a:r>
                      <a:r>
                        <a:rPr lang="ru-RU" sz="1200" kern="50" dirty="0">
                          <a:effectLst/>
                        </a:rPr>
                        <a:t>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всходов - образования 2-3-х настоящих листьев;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- фаза стеблевания - бутонизации;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3-я обработка - фаза начала цветения.</a:t>
                      </a:r>
                      <a:endParaRPr lang="ru-RU" sz="1100" dirty="0">
                        <a:effectLst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 готовить из расчета: </a:t>
                      </a:r>
                      <a:r>
                        <a:rPr lang="ru-RU" sz="1200" kern="50" dirty="0">
                          <a:effectLst/>
                        </a:rPr>
                        <a:t>2 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-В» («</a:t>
                      </a:r>
                      <a:r>
                        <a:rPr lang="ru-RU" sz="1200" kern="50" dirty="0">
                          <a:effectLst/>
                        </a:rPr>
                        <a:t>SOIL </a:t>
                      </a:r>
                      <a:r>
                        <a:rPr lang="ru-RU" sz="1200" kern="50" dirty="0" smtClean="0">
                          <a:effectLst/>
                        </a:rPr>
                        <a:t>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») </a:t>
                      </a:r>
                      <a:r>
                        <a:rPr lang="ru-RU" sz="1200" kern="50" dirty="0">
                          <a:effectLst/>
                        </a:rPr>
                        <a:t>на 1 </a:t>
                      </a:r>
                      <a:r>
                        <a:rPr lang="ru-RU" sz="1200" kern="50" dirty="0" smtClean="0">
                          <a:effectLst/>
                        </a:rPr>
                        <a:t>га при каждой обработке.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Приготовление</a:t>
                      </a:r>
                      <a:r>
                        <a:rPr lang="ru-RU" sz="1100" b="1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рабочего раствора:</a:t>
                      </a:r>
                      <a:r>
                        <a:rPr lang="ru-RU" sz="11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Количество воды, в котором разводится  </a:t>
                      </a:r>
                      <a:r>
                        <a:rPr lang="ru-RU" sz="1100" b="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Гумат</a:t>
                      </a:r>
                      <a:r>
                        <a:rPr lang="ru-RU" sz="11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«</a:t>
                      </a:r>
                      <a:r>
                        <a:rPr lang="ru-RU" sz="1100" b="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1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определяется хозяйством в зависимости от  технических возможностей используемой поливальной техники и климатических условий 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179451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65376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77D25B7-15CB-4C28-AAB5-8FBAE87A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6311" y="302981"/>
            <a:ext cx="1079377" cy="1325563"/>
          </a:xfrm>
        </p:spPr>
        <p:txBody>
          <a:bodyPr/>
          <a:lstStyle/>
          <a:p>
            <a:r>
              <a:rPr lang="ru-RU" dirty="0"/>
              <a:t>Лук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AA8383C-F1BB-4257-99C1-0B7B398D5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26246"/>
            <a:ext cx="12191999" cy="243175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585E3E88-0225-4193-B3B4-2BFE3ADD0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1998" cy="44262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E9A7645-3941-4DBF-8848-CDC29F943A91}"/>
              </a:ext>
            </a:extLst>
          </p:cNvPr>
          <p:cNvSpPr txBox="1"/>
          <p:nvPr/>
        </p:nvSpPr>
        <p:spPr>
          <a:xfrm>
            <a:off x="6096000" y="426128"/>
            <a:ext cx="598882" cy="369332"/>
          </a:xfrm>
          <a:prstGeom prst="rect">
            <a:avLst/>
          </a:prstGeom>
          <a:solidFill>
            <a:schemeClr val="accent4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Лук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65C6816C-9EDB-441F-AE16-5570138B3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245139"/>
              </p:ext>
            </p:extLst>
          </p:nvPr>
        </p:nvGraphicFramePr>
        <p:xfrm>
          <a:off x="2350770" y="1751692"/>
          <a:ext cx="7490460" cy="28380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59879">
                  <a:extLst>
                    <a:ext uri="{9D8B030D-6E8A-4147-A177-3AD203B41FA5}">
                      <a16:colId xmlns="" xmlns:a16="http://schemas.microsoft.com/office/drawing/2014/main" val="370257800"/>
                    </a:ext>
                  </a:extLst>
                </a:gridCol>
                <a:gridCol w="3023830">
                  <a:extLst>
                    <a:ext uri="{9D8B030D-6E8A-4147-A177-3AD203B41FA5}">
                      <a16:colId xmlns="" xmlns:a16="http://schemas.microsoft.com/office/drawing/2014/main" val="4148008580"/>
                    </a:ext>
                  </a:extLst>
                </a:gridCol>
                <a:gridCol w="2306751">
                  <a:extLst>
                    <a:ext uri="{9D8B030D-6E8A-4147-A177-3AD203B41FA5}">
                      <a16:colId xmlns="" xmlns:a16="http://schemas.microsoft.com/office/drawing/2014/main" val="783713571"/>
                    </a:ext>
                  </a:extLst>
                </a:gridCol>
              </a:tblGrid>
              <a:tr h="5176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1.Обработка семян.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2.Обработка в период вегетации (опрыскивание)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3.Прикорневая обработка почвы в период вегетации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879161234"/>
                  </a:ext>
                </a:extLst>
              </a:tr>
              <a:tr h="14280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Замачивание луковиц </a:t>
                      </a:r>
                      <a:r>
                        <a:rPr lang="ru-RU" sz="1200" kern="50" dirty="0">
                          <a:effectLst/>
                        </a:rPr>
                        <a:t>перед посевом в течении 3 часов. </a:t>
                      </a:r>
                      <a:r>
                        <a:rPr lang="ru-RU" sz="1200" u="sng" kern="50" dirty="0">
                          <a:effectLst/>
                        </a:rPr>
                        <a:t>Рабочий раствор: </a:t>
                      </a:r>
                      <a:r>
                        <a:rPr lang="ru-RU" sz="1200" kern="50" dirty="0">
                          <a:effectLst/>
                        </a:rPr>
                        <a:t>200 мл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-П» («SOIL CONSTRUCTOR-Р») </a:t>
                      </a:r>
                      <a:r>
                        <a:rPr lang="ru-RU" sz="1200" kern="50" dirty="0">
                          <a:effectLst/>
                        </a:rPr>
                        <a:t>+10л воды на 100 кг </a:t>
                      </a:r>
                      <a:r>
                        <a:rPr lang="ru-RU" sz="1200" kern="50" dirty="0" smtClean="0">
                          <a:effectLst/>
                        </a:rPr>
                        <a:t>луковиц.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Предпосевная обработка почвы. </a:t>
                      </a:r>
                      <a:r>
                        <a:rPr lang="ru-RU" sz="11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Осуществляется не позднее, чем за 2 недели до посева рабочим раствором</a:t>
                      </a:r>
                      <a:r>
                        <a:rPr lang="ru-RU" sz="11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из расчета 3л  </a:t>
                      </a:r>
                      <a:r>
                        <a:rPr lang="ru-RU" sz="1100" b="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1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100" b="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100" b="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-П» на 1 га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3-х кратная обработка: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появления 2-2 листьев;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 последующие обработки с интервалом 10-15 дней.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 готовить из расчета: </a:t>
                      </a:r>
                      <a:r>
                        <a:rPr lang="ru-RU" sz="1200" kern="50" dirty="0">
                          <a:effectLst/>
                        </a:rPr>
                        <a:t>2 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-В» («SOIL CONSTRUCTOR-</a:t>
                      </a:r>
                      <a:r>
                        <a:rPr lang="en-US" sz="1200" kern="50" dirty="0" smtClean="0">
                          <a:effectLst/>
                        </a:rPr>
                        <a:t>V)</a:t>
                      </a:r>
                      <a:r>
                        <a:rPr lang="ru-RU" sz="1200" kern="50" dirty="0" smtClean="0">
                          <a:effectLst/>
                        </a:rPr>
                        <a:t>» </a:t>
                      </a:r>
                      <a:r>
                        <a:rPr lang="ru-RU" sz="1200" kern="50" dirty="0">
                          <a:effectLst/>
                        </a:rPr>
                        <a:t>на 1 </a:t>
                      </a:r>
                      <a:r>
                        <a:rPr lang="ru-RU" sz="1200" kern="50" dirty="0" smtClean="0">
                          <a:effectLst/>
                        </a:rPr>
                        <a:t>га при каждой обработке.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2-х кратная обработка: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появления 3-5 листьев;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через 12-15 дней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 smtClean="0">
                          <a:effectLst/>
                        </a:rPr>
                        <a:t>Рабочий</a:t>
                      </a:r>
                      <a:r>
                        <a:rPr lang="ru-RU" sz="1200" u="sng" kern="50" baseline="0" dirty="0" smtClean="0">
                          <a:effectLst/>
                        </a:rPr>
                        <a:t> раствор готовить из расчета:</a:t>
                      </a:r>
                      <a:r>
                        <a:rPr lang="ru-RU" sz="1200" kern="50" dirty="0" smtClean="0">
                          <a:effectLst/>
                        </a:rPr>
                        <a:t> </a:t>
                      </a:r>
                      <a:r>
                        <a:rPr lang="ru-RU" sz="1200" kern="50" dirty="0">
                          <a:effectLst/>
                        </a:rPr>
                        <a:t>3 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-В» («SOIL 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</a:t>
                      </a:r>
                      <a:r>
                        <a:rPr lang="en-US" sz="1200" kern="50" dirty="0" smtClean="0">
                          <a:effectLst/>
                        </a:rPr>
                        <a:t>)</a:t>
                      </a:r>
                      <a:r>
                        <a:rPr lang="ru-RU" sz="1200" kern="50" dirty="0" smtClean="0">
                          <a:effectLst/>
                        </a:rPr>
                        <a:t> </a:t>
                      </a:r>
                      <a:r>
                        <a:rPr lang="ru-RU" sz="1200" kern="50" dirty="0">
                          <a:effectLst/>
                        </a:rPr>
                        <a:t>на 1 га при каждой обработке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49264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58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48492B-9521-4BC3-851E-43DD31D24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741" y="267470"/>
            <a:ext cx="4044518" cy="1325563"/>
          </a:xfrm>
        </p:spPr>
        <p:txBody>
          <a:bodyPr/>
          <a:lstStyle/>
          <a:p>
            <a:r>
              <a:rPr lang="ru-RU" dirty="0"/>
              <a:t>Яблоки и груши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07D8ACF-17EE-4880-B528-D44DEBC36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3339"/>
            <a:ext cx="12192000" cy="250466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E4981DB-769C-4C2C-B19B-D8139E09A7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"/>
            <a:ext cx="12192000" cy="43533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683FDB2-1C61-4DED-B349-6423210C26BD}"/>
              </a:ext>
            </a:extLst>
          </p:cNvPr>
          <p:cNvSpPr txBox="1"/>
          <p:nvPr/>
        </p:nvSpPr>
        <p:spPr>
          <a:xfrm>
            <a:off x="5347252" y="377687"/>
            <a:ext cx="175922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Яблоня,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груша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D18ACA9B-D50D-4EE0-8F0F-8A319C203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749365"/>
              </p:ext>
            </p:extLst>
          </p:nvPr>
        </p:nvGraphicFramePr>
        <p:xfrm>
          <a:off x="2350770" y="1491012"/>
          <a:ext cx="7490460" cy="30753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1722">
                  <a:extLst>
                    <a:ext uri="{9D8B030D-6E8A-4147-A177-3AD203B41FA5}">
                      <a16:colId xmlns="" xmlns:a16="http://schemas.microsoft.com/office/drawing/2014/main" val="1940300206"/>
                    </a:ext>
                  </a:extLst>
                </a:gridCol>
                <a:gridCol w="2661987">
                  <a:extLst>
                    <a:ext uri="{9D8B030D-6E8A-4147-A177-3AD203B41FA5}">
                      <a16:colId xmlns="" xmlns:a16="http://schemas.microsoft.com/office/drawing/2014/main" val="1178556718"/>
                    </a:ext>
                  </a:extLst>
                </a:gridCol>
                <a:gridCol w="2306751">
                  <a:extLst>
                    <a:ext uri="{9D8B030D-6E8A-4147-A177-3AD203B41FA5}">
                      <a16:colId xmlns="" xmlns:a16="http://schemas.microsoft.com/office/drawing/2014/main" val="3190902539"/>
                    </a:ext>
                  </a:extLst>
                </a:gridCol>
              </a:tblGrid>
              <a:tr h="4364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1.Обработка черенков и саженцев.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2.Обработка в период вегетации (опрыскивание)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3.Прикорневая обработка почвы в период вегетации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653835129"/>
                  </a:ext>
                </a:extLst>
              </a:tr>
              <a:tr h="2323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Обработка черенков может проводиться совместно с удобрениями и биопрепаратами и позволяет повысить приживаемость растений и ускорить рост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Замачивание черенков</a:t>
                      </a:r>
                      <a:r>
                        <a:rPr lang="ru-RU" sz="1200" kern="50" dirty="0">
                          <a:effectLst/>
                        </a:rPr>
                        <a:t> в течение 22 часов.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Расход рабочего </a:t>
                      </a:r>
                      <a:r>
                        <a:rPr lang="ru-RU" sz="1200" kern="50" dirty="0" smtClean="0">
                          <a:effectLst/>
                        </a:rPr>
                        <a:t>раствора</a:t>
                      </a:r>
                      <a:r>
                        <a:rPr lang="ru-RU" sz="1200" kern="50" baseline="0" dirty="0" smtClean="0">
                          <a:effectLst/>
                        </a:rPr>
                        <a:t> из расчета:</a:t>
                      </a:r>
                      <a:r>
                        <a:rPr lang="ru-RU" sz="1200" kern="50" dirty="0" smtClean="0">
                          <a:effectLst/>
                        </a:rPr>
                        <a:t> 10л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en-US" sz="1200" kern="50" dirty="0" smtClean="0">
                          <a:effectLst/>
                        </a:rPr>
                        <a:t> </a:t>
                      </a:r>
                      <a:r>
                        <a:rPr lang="ru-RU" sz="1200" kern="50" dirty="0" smtClean="0">
                          <a:effectLst/>
                        </a:rPr>
                        <a:t>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-П» (</a:t>
                      </a:r>
                      <a:r>
                        <a:rPr lang="en-US" sz="1200" kern="50" dirty="0" smtClean="0">
                          <a:effectLst/>
                        </a:rPr>
                        <a:t>SOIL</a:t>
                      </a:r>
                      <a:r>
                        <a:rPr lang="en-US" sz="1200" kern="50" baseline="0" dirty="0" smtClean="0">
                          <a:effectLst/>
                        </a:rPr>
                        <a:t> CONSTRUCTOR</a:t>
                      </a:r>
                      <a:r>
                        <a:rPr lang="ru-RU" sz="1200" kern="50" baseline="0" dirty="0" smtClean="0">
                          <a:effectLst/>
                        </a:rPr>
                        <a:t>-Р»)</a:t>
                      </a:r>
                      <a:r>
                        <a:rPr lang="ru-RU" sz="1200" kern="50" dirty="0" smtClean="0">
                          <a:effectLst/>
                        </a:rPr>
                        <a:t> на </a:t>
                      </a:r>
                      <a:r>
                        <a:rPr lang="ru-RU" sz="1200" kern="50" dirty="0">
                          <a:effectLst/>
                        </a:rPr>
                        <a:t>100 черенков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u="sng" kern="50" dirty="0" smtClean="0">
                          <a:effectLst/>
                        </a:rPr>
                        <a:t>4</a:t>
                      </a:r>
                      <a:r>
                        <a:rPr lang="ru-RU" sz="1200" u="sng" kern="50" dirty="0" smtClean="0">
                          <a:effectLst/>
                        </a:rPr>
                        <a:t>-х </a:t>
                      </a:r>
                      <a:r>
                        <a:rPr lang="ru-RU" sz="1200" u="sng" kern="50" dirty="0">
                          <a:effectLst/>
                        </a:rPr>
                        <a:t>кратная обработка: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через 5-7 дней после цветения;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</a:t>
                      </a:r>
                      <a:r>
                        <a:rPr lang="ru-RU" sz="1200" kern="50" dirty="0" smtClean="0">
                          <a:effectLst/>
                        </a:rPr>
                        <a:t>– в начале </a:t>
                      </a:r>
                      <a:r>
                        <a:rPr lang="ru-RU" sz="1200" kern="50" dirty="0">
                          <a:effectLst/>
                        </a:rPr>
                        <a:t>физиологического опадания завязей;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3-я обработка - период закладки цветочных почек;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4-я обработка - период интенсивного роста плодов.</a:t>
                      </a:r>
                      <a:r>
                        <a:rPr lang="ru-RU" sz="1200" u="sng" kern="5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 готовить из расчета</a:t>
                      </a:r>
                      <a:r>
                        <a:rPr lang="ru-RU" sz="1200" u="sng" kern="50" dirty="0" smtClean="0">
                          <a:effectLst/>
                        </a:rPr>
                        <a:t>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 smtClean="0">
                          <a:effectLst/>
                        </a:rPr>
                        <a:t> </a:t>
                      </a:r>
                      <a:r>
                        <a:rPr lang="ru-RU" sz="1200" kern="50" dirty="0">
                          <a:effectLst/>
                        </a:rPr>
                        <a:t>2 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-В» </a:t>
                      </a:r>
                      <a:r>
                        <a:rPr lang="ru-RU" sz="1200" kern="50" dirty="0">
                          <a:effectLst/>
                        </a:rPr>
                        <a:t>(</a:t>
                      </a:r>
                      <a:r>
                        <a:rPr lang="ru-RU" sz="1200" kern="50" dirty="0" smtClean="0">
                          <a:effectLst/>
                        </a:rPr>
                        <a:t>«</a:t>
                      </a:r>
                      <a:r>
                        <a:rPr lang="ru-RU" sz="1200" kern="50" dirty="0">
                          <a:effectLst/>
                        </a:rPr>
                        <a:t>SOIL </a:t>
                      </a:r>
                      <a:r>
                        <a:rPr lang="ru-RU" sz="1200" kern="50" dirty="0" smtClean="0">
                          <a:effectLst/>
                        </a:rPr>
                        <a:t>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») </a:t>
                      </a:r>
                      <a:r>
                        <a:rPr lang="ru-RU" sz="1200" kern="50" dirty="0">
                          <a:effectLst/>
                        </a:rPr>
                        <a:t>на 1 </a:t>
                      </a:r>
                      <a:r>
                        <a:rPr lang="ru-RU" sz="1200" kern="50" dirty="0" smtClean="0">
                          <a:effectLst/>
                        </a:rPr>
                        <a:t>га при каждой обработке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5-и кратная обработка: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Проводить полив водным раствором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-В» («SOIL 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Первый полив - в период интенсивного роста побегов.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Последний полив - в период интенсивного роста плодов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Расход препарата </a:t>
                      </a:r>
                      <a:r>
                        <a:rPr lang="ru-RU" sz="1200" kern="50" dirty="0">
                          <a:effectLst/>
                        </a:rPr>
                        <a:t>– 2 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-В» («SOIL 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») </a:t>
                      </a:r>
                      <a:r>
                        <a:rPr lang="ru-RU" sz="1200" kern="50" dirty="0">
                          <a:effectLst/>
                        </a:rPr>
                        <a:t>на 1 га при каждой обработке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6535987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933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10A95B5-338B-4A6D-9D5D-3EE0C228B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0828" y="365126"/>
            <a:ext cx="4710344" cy="788972"/>
          </a:xfrm>
        </p:spPr>
        <p:txBody>
          <a:bodyPr>
            <a:normAutofit fontScale="90000"/>
          </a:bodyPr>
          <a:lstStyle/>
          <a:p>
            <a:r>
              <a:rPr lang="ru-RU" dirty="0"/>
              <a:t>Бахчевые культуры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FD8F8C2-A205-4CCE-9BEB-96F65F028A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"/>
          <a:stretch/>
        </p:blipFill>
        <p:spPr>
          <a:xfrm>
            <a:off x="0" y="4522701"/>
            <a:ext cx="12192000" cy="23352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E23300B-F189-415B-84C8-4359FED44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91999" cy="4522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0DA5216-58A1-4B06-A208-73765A44AA54}"/>
              </a:ext>
            </a:extLst>
          </p:cNvPr>
          <p:cNvSpPr txBox="1"/>
          <p:nvPr/>
        </p:nvSpPr>
        <p:spPr>
          <a:xfrm>
            <a:off x="4273826" y="266330"/>
            <a:ext cx="2971800" cy="64633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Арбуз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дыня, тыква,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бахчевые культуры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2F97BC00-E6FF-4F10-8B2E-0C2B49B6D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576277"/>
              </p:ext>
            </p:extLst>
          </p:nvPr>
        </p:nvGraphicFramePr>
        <p:xfrm>
          <a:off x="2300140" y="1348032"/>
          <a:ext cx="6694773" cy="268389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3822">
                  <a:extLst>
                    <a:ext uri="{9D8B030D-6E8A-4147-A177-3AD203B41FA5}">
                      <a16:colId xmlns="" xmlns:a16="http://schemas.microsoft.com/office/drawing/2014/main" val="1337322896"/>
                    </a:ext>
                  </a:extLst>
                </a:gridCol>
                <a:gridCol w="3670951">
                  <a:extLst>
                    <a:ext uri="{9D8B030D-6E8A-4147-A177-3AD203B41FA5}">
                      <a16:colId xmlns="" xmlns:a16="http://schemas.microsoft.com/office/drawing/2014/main" val="3419327371"/>
                    </a:ext>
                  </a:extLst>
                </a:gridCol>
              </a:tblGrid>
              <a:tr h="264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1.Обработка семян.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2.Обработка в период вегетации (опрыскивание)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2228859805"/>
                  </a:ext>
                </a:extLst>
              </a:tr>
              <a:tr h="107091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Замачивание семян</a:t>
                      </a:r>
                      <a:r>
                        <a:rPr lang="ru-RU" sz="1200" kern="50" dirty="0">
                          <a:effectLst/>
                        </a:rPr>
                        <a:t> перед посевом совместно с протравителем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раствор:</a:t>
                      </a:r>
                      <a:r>
                        <a:rPr lang="ru-RU" sz="1200" kern="50" dirty="0">
                          <a:effectLst/>
                        </a:rPr>
                        <a:t> 200 мл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-П» («SOIL CONSTRUCTOR-Р») </a:t>
                      </a:r>
                      <a:r>
                        <a:rPr lang="ru-RU" sz="1200" kern="50" dirty="0">
                          <a:effectLst/>
                        </a:rPr>
                        <a:t>+10л воды на 1 кг </a:t>
                      </a:r>
                      <a:r>
                        <a:rPr lang="ru-RU" sz="1200" kern="50" dirty="0" smtClean="0">
                          <a:effectLst/>
                        </a:rPr>
                        <a:t>семян.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</a:rPr>
                        <a:t>2.Препосевная обработка почвы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effectLst/>
                        </a:rPr>
                        <a:t>Осуществляется не позднее, чем за две</a:t>
                      </a:r>
                      <a:r>
                        <a:rPr lang="ru-RU" sz="1200" b="0" kern="50" baseline="0" dirty="0" smtClean="0">
                          <a:effectLst/>
                        </a:rPr>
                        <a:t> недели до посева. Рабочий раствор готовить из расчета 3 л </a:t>
                      </a:r>
                      <a:r>
                        <a:rPr lang="ru-RU" sz="1200" b="0" kern="50" baseline="0" dirty="0" err="1" smtClean="0">
                          <a:effectLst/>
                        </a:rPr>
                        <a:t>Гумата</a:t>
                      </a:r>
                      <a:r>
                        <a:rPr lang="ru-RU" sz="1200" b="0" kern="50" baseline="0" dirty="0" smtClean="0">
                          <a:effectLst/>
                        </a:rPr>
                        <a:t> «</a:t>
                      </a:r>
                      <a:r>
                        <a:rPr lang="ru-RU" sz="1200" b="0" kern="50" baseline="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b="0" kern="50" baseline="0" dirty="0" smtClean="0">
                          <a:effectLst/>
                        </a:rPr>
                        <a:t>-П» («</a:t>
                      </a:r>
                      <a:r>
                        <a:rPr lang="en-US" sz="1200" b="0" kern="50" baseline="0" dirty="0" smtClean="0">
                          <a:effectLst/>
                        </a:rPr>
                        <a:t>SOIL CONSTRUCTOR-P</a:t>
                      </a:r>
                      <a:r>
                        <a:rPr lang="ru-RU" sz="1200" b="0" kern="50" baseline="0" dirty="0" smtClean="0">
                          <a:effectLst/>
                        </a:rPr>
                        <a:t>») на 1 га.</a:t>
                      </a:r>
                      <a:endParaRPr lang="ru-RU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2-х кратная обработка: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в фазе образования плетей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-  через 10-15 дней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 готовить из расчета: </a:t>
                      </a:r>
                      <a:r>
                        <a:rPr lang="ru-RU" sz="1200" kern="50" dirty="0">
                          <a:effectLst/>
                        </a:rPr>
                        <a:t>2 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-В» («SOIL 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») </a:t>
                      </a:r>
                      <a:r>
                        <a:rPr lang="ru-RU" sz="1200" kern="50" dirty="0">
                          <a:effectLst/>
                        </a:rPr>
                        <a:t>на 1 </a:t>
                      </a:r>
                      <a:r>
                        <a:rPr lang="ru-RU" sz="1200" kern="50" dirty="0" smtClean="0">
                          <a:effectLst/>
                        </a:rPr>
                        <a:t>га при каждой обработке.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Приготовление рабочего раствора. </a:t>
                      </a:r>
                      <a:r>
                        <a:rPr lang="ru-RU" sz="120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воды, в котором разводится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рекомендуемый объем </a:t>
                      </a:r>
                      <a:r>
                        <a:rPr lang="ru-RU" sz="120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определяется хозяйством в зависимости от технических возможностей используемой поливальной техники и климатических условий региона.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3676680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643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243D4A-DD7D-47E5-83F6-F37BB9090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5159" y="65988"/>
            <a:ext cx="3165629" cy="555499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Цитрусовые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C9F8137-CF3D-4DF2-8A9E-E80422E76F6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" r="546" b="1786"/>
          <a:stretch/>
        </p:blipFill>
        <p:spPr>
          <a:xfrm>
            <a:off x="806206" y="4490736"/>
            <a:ext cx="10843536" cy="2296564"/>
          </a:xfrm>
          <a:prstGeom prst="rect">
            <a:avLst/>
          </a:prstGeom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65C6816C-9EDB-441F-AE16-5570138B3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672305"/>
              </p:ext>
            </p:extLst>
          </p:nvPr>
        </p:nvGraphicFramePr>
        <p:xfrm>
          <a:off x="669304" y="874999"/>
          <a:ext cx="11265030" cy="31020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48278">
                  <a:extLst>
                    <a:ext uri="{9D8B030D-6E8A-4147-A177-3AD203B41FA5}">
                      <a16:colId xmlns="" xmlns:a16="http://schemas.microsoft.com/office/drawing/2014/main" val="370257800"/>
                    </a:ext>
                  </a:extLst>
                </a:gridCol>
                <a:gridCol w="4010360">
                  <a:extLst>
                    <a:ext uri="{9D8B030D-6E8A-4147-A177-3AD203B41FA5}">
                      <a16:colId xmlns="" xmlns:a16="http://schemas.microsoft.com/office/drawing/2014/main" val="4148008580"/>
                    </a:ext>
                  </a:extLst>
                </a:gridCol>
                <a:gridCol w="4006392">
                  <a:extLst>
                    <a:ext uri="{9D8B030D-6E8A-4147-A177-3AD203B41FA5}">
                      <a16:colId xmlns="" xmlns:a16="http://schemas.microsoft.com/office/drawing/2014/main" val="783713571"/>
                    </a:ext>
                  </a:extLst>
                </a:gridCol>
              </a:tblGrid>
              <a:tr h="517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1.Обработка клубней, черенков и саженцев.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2.Обработка в период вегетации (опрыскивание)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3.Прикорневая обработка почвы в период вегетации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879161234"/>
                  </a:ext>
                </a:extLst>
              </a:tr>
              <a:tr h="1428020">
                <a:tc>
                  <a:txBody>
                    <a:bodyPr/>
                    <a:lstStyle/>
                    <a:p>
                      <a:r>
                        <a:rPr lang="ru-RU" sz="1100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1.1. </a:t>
                      </a:r>
                      <a:r>
                        <a:rPr lang="ru-RU" sz="1100" b="1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Обмакивание корней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растений перед высадкой в грунт.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Рабочий раствор  60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мл </a:t>
                      </a:r>
                      <a:r>
                        <a:rPr lang="ru-RU" sz="11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1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-П» («</a:t>
                      </a:r>
                      <a:r>
                        <a:rPr lang="en-US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SOIL CONSTRUCTOR-P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»)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+10л воды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Замачивание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течение 2 часов.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1.2.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Обработка черенков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может проводиться совместно с удобрениями и биопрепаратами и позволяет повысить приживаемость растений и усилить рост</a:t>
                      </a:r>
                    </a:p>
                    <a:p>
                      <a:r>
                        <a:rPr lang="ru-RU" sz="1100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Замачивание черенков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течение 24 часов.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 рабочего раствора: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10л </a:t>
                      </a:r>
                      <a:r>
                        <a:rPr lang="ru-RU" sz="11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100 черенков</a:t>
                      </a:r>
                    </a:p>
                    <a:p>
                      <a:r>
                        <a:rPr lang="ru-RU" sz="1100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1.3. </a:t>
                      </a:r>
                      <a:r>
                        <a:rPr lang="ru-RU" sz="1100" b="1" i="0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Машинная обработка клубней</a:t>
                      </a:r>
                      <a:r>
                        <a:rPr lang="ru-RU" sz="1100" b="1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посадке совместно с протравителем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1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100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Рабочий раствор: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250мл </a:t>
                      </a:r>
                      <a:r>
                        <a:rPr lang="ru-RU" sz="11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1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-П»</a:t>
                      </a:r>
                      <a:r>
                        <a:rPr lang="ru-RU" sz="11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+10л воды на </a:t>
                      </a:r>
                      <a:r>
                        <a:rPr lang="ru-RU" sz="11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тонну семян </a:t>
                      </a:r>
                      <a:endParaRPr lang="ru-RU" sz="1100" kern="50" dirty="0"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3-х кратная обработка: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1-я фаза </a:t>
                      </a:r>
                      <a:r>
                        <a:rPr lang="ru-RU" sz="1100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бутонизации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;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2-я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после цветения;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3-я фаза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налива ягод</a:t>
                      </a: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+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РЕКОМЕНДУЕТСЯ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о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прыскивание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(поддерживающее):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  -при высоких дневных температурах (обработка утро/вечер);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  -при низких ночных температурах (обработка при Т не ниже+8є С)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 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Для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снижения негативного воздействия пестицидов, фунгицидов на посевы рекомендуется их совместное применение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0" i="1" u="sng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с </a:t>
                      </a:r>
                      <a:r>
                        <a:rPr lang="ru-RU" sz="1100" b="0" i="1" u="sng" kern="5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Гуматом</a:t>
                      </a:r>
                      <a:r>
                        <a:rPr lang="ru-RU" sz="1100" b="0" i="1" u="sng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0" i="1" u="sng" kern="5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0" i="1" u="sng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</a:t>
                      </a:r>
                      <a:r>
                        <a:rPr lang="ru-RU" sz="1100" b="0" i="1" u="sng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Ракбочий</a:t>
                      </a:r>
                      <a:r>
                        <a:rPr lang="ru-RU" sz="1100" b="0" i="1" u="sng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раствор готовить из расчета</a:t>
                      </a:r>
                      <a:r>
                        <a:rPr lang="ru-RU" sz="1100" i="1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:2</a:t>
                      </a:r>
                      <a:r>
                        <a:rPr lang="ru-RU" sz="1100" i="1" u="sng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л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-В» </a:t>
                      </a:r>
                      <a:r>
                        <a:rPr lang="ru-RU" sz="1100" b="1" i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(«</a:t>
                      </a:r>
                      <a:r>
                        <a:rPr lang="en-US" sz="1100" b="1" i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SOIL CONSTRUCTOR-V</a:t>
                      </a:r>
                      <a:r>
                        <a:rPr lang="ru-RU" sz="1100" b="1" i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») на  1 га при каждой обработке.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Капельный полив, автоматизированные системы полива (гидромодули), машинный полив (передвижные поливальные установки).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5-и кратная обработка: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Проводить полив водным раствором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-В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 («</a:t>
                      </a:r>
                      <a:r>
                        <a:rPr lang="en-US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SOIL CONSTRUCTOR-V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»)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Первый 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полив провести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в период интенсивного роста побегов, крайний полив 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-в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период интенсивного роста плодов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Расход препарата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–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1л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-В» («</a:t>
                      </a:r>
                      <a:r>
                        <a:rPr lang="en-US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SOIL CONSTRUCTOR-V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») на</a:t>
                      </a:r>
                      <a:r>
                        <a:rPr lang="ru-RU" sz="1100" b="1" i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1 га при каждом поливе.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Приготовление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рабочего 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раствора</a:t>
                      </a:r>
                      <a:r>
                        <a:rPr lang="ru-RU" sz="1100" b="0" i="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:</a:t>
                      </a:r>
                      <a:r>
                        <a:rPr lang="ru-RU" sz="1100" b="0" i="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Количество воды, в котором разводится рекомендованный объем </a:t>
                      </a:r>
                      <a:r>
                        <a:rPr lang="ru-RU" sz="1100" b="0" i="0" kern="5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0" i="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0" i="0" kern="5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0" i="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»,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определяется хозяйством в зависимости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от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климатических условий региона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и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технических особенностей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используемых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поливальных систем. 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49264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6003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3967" y="478247"/>
            <a:ext cx="5914534" cy="652970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Люцерна,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вико-овсянные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смеси, кормовые травосмеси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2F97BC00-E6FF-4F10-8B2E-0C2B49B6D9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65112"/>
              </p:ext>
            </p:extLst>
          </p:nvPr>
        </p:nvGraphicFramePr>
        <p:xfrm>
          <a:off x="1753385" y="1291471"/>
          <a:ext cx="9106293" cy="3444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113031">
                  <a:extLst>
                    <a:ext uri="{9D8B030D-6E8A-4147-A177-3AD203B41FA5}">
                      <a16:colId xmlns="" xmlns:a16="http://schemas.microsoft.com/office/drawing/2014/main" val="1337322896"/>
                    </a:ext>
                  </a:extLst>
                </a:gridCol>
                <a:gridCol w="4993262">
                  <a:extLst>
                    <a:ext uri="{9D8B030D-6E8A-4147-A177-3AD203B41FA5}">
                      <a16:colId xmlns="" xmlns:a16="http://schemas.microsoft.com/office/drawing/2014/main" val="3419327371"/>
                    </a:ext>
                  </a:extLst>
                </a:gridCol>
              </a:tblGrid>
              <a:tr h="2646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1.Обработка семян.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3</a:t>
                      </a:r>
                      <a:r>
                        <a:rPr lang="ru-RU" sz="1200" b="1" kern="50" dirty="0" smtClean="0">
                          <a:effectLst/>
                        </a:rPr>
                        <a:t>.Обработка </a:t>
                      </a:r>
                      <a:r>
                        <a:rPr lang="ru-RU" sz="1200" b="1" kern="50" dirty="0">
                          <a:effectLst/>
                        </a:rPr>
                        <a:t>в период вегетации (опрыскивание)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2228859805"/>
                  </a:ext>
                </a:extLst>
              </a:tr>
              <a:tr h="1070912">
                <a:tc>
                  <a:txBody>
                    <a:bodyPr/>
                    <a:lstStyle/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Малые фермерские хозяйства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Замачивание семян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перед посевом в течении 10 часов. После обработки-семена высушить.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Рабочий раствор  60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мл </a:t>
                      </a:r>
                      <a:r>
                        <a:rPr lang="ru-RU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-П» («</a:t>
                      </a:r>
                      <a:r>
                        <a:rPr lang="en-US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SOIL CONSTRUCTOR-P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»)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+10л воды. 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на 1 кг семян.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Большие аграрные комплексы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Машинная обработка семян проводится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посадке совместно с протравителем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Рабочий раствор: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250мл </a:t>
                      </a:r>
                      <a:r>
                        <a:rPr lang="ru-RU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-П» («</a:t>
                      </a:r>
                      <a:r>
                        <a:rPr lang="en-US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SOIL CONSTRUCTOR-P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»)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+10л воды на 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тонну семян .</a:t>
                      </a:r>
                    </a:p>
                    <a:p>
                      <a:endParaRPr lang="ru-RU" sz="1200" b="1" i="1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</a:t>
                      </a:r>
                      <a:r>
                        <a:rPr lang="ru-RU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Предпосевная обработка почвы.</a:t>
                      </a:r>
                    </a:p>
                    <a:p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Осуществляется не позднее, чем за 2 недели до посева. Рабочий раствор готовить из расчета: 3 л </a:t>
                      </a:r>
                      <a:r>
                        <a:rPr lang="ru-RU" sz="12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-П» («</a:t>
                      </a:r>
                      <a:r>
                        <a:rPr lang="en-US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SOIL CONSTRUCTOR-P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») на 1 га.</a:t>
                      </a:r>
                      <a:r>
                        <a:rPr lang="ru-RU" sz="1200" kern="5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200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3-х кратная обработка: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1-я обработка – в  фазе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всходов-отрастания растений;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Последующие две обработки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проводятся с интервалом 10-15дней. Дополнительная обработка-после скашивания.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+ Рекомендуется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прыскивание поддерживающее: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-при высоких дневных температурах (обработка утро/вечер);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-при низких ночных температурах (обработка при Т не ниже+8є С)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Необходимо также провести дополнительную обработку после скашивания    Для снижения негативного воздействия пестицидов, фунгицидов на посевы рекомендуется их совместное применение с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Гуматом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r>
                        <a:rPr lang="ru-RU" sz="1200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Рабочий</a:t>
                      </a:r>
                      <a:r>
                        <a:rPr lang="ru-RU" sz="1200" i="1" u="sng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1" u="sng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раствор готовить из расчета:</a:t>
                      </a:r>
                      <a:r>
                        <a:rPr lang="ru-RU" sz="1200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2</a:t>
                      </a:r>
                      <a:r>
                        <a:rPr lang="ru-RU" sz="1200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 </a:t>
                      </a:r>
                      <a:r>
                        <a:rPr lang="ru-RU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200" b="1" i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1" i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Конструктозем-В»на</a:t>
                      </a:r>
                      <a:r>
                        <a:rPr lang="ru-RU" sz="1200" b="1" i="1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га при каждой обработке.</a:t>
                      </a:r>
                    </a:p>
                    <a:p>
                      <a:endParaRPr lang="ru-RU" sz="1200" b="1" i="0" kern="1200" baseline="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b="1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Приготовление рабочего раствора. 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Количество воды, в котором разводится рекомендуемый объем </a:t>
                      </a:r>
                      <a:r>
                        <a:rPr lang="ru-RU" sz="12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0" i="0" kern="1200" baseline="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2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определяется хозяйством в зависимости от технических возможностей применяемых поливальных систем и климатических условий региона.</a:t>
                      </a:r>
                      <a:endParaRPr lang="ru-RU" sz="1200" i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36766801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59107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149" y="91748"/>
            <a:ext cx="6913775" cy="671823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Косточковые плодово-ягодные культуры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слива, персик, вишня, облепиха, айва, алыча, грецкий орех, 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кизил)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65C6816C-9EDB-441F-AE16-5570138B3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845236"/>
              </p:ext>
            </p:extLst>
          </p:nvPr>
        </p:nvGraphicFramePr>
        <p:xfrm>
          <a:off x="1310327" y="874999"/>
          <a:ext cx="10020692" cy="3803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473">
                  <a:extLst>
                    <a:ext uri="{9D8B030D-6E8A-4147-A177-3AD203B41FA5}">
                      <a16:colId xmlns="" xmlns:a16="http://schemas.microsoft.com/office/drawing/2014/main" val="370257800"/>
                    </a:ext>
                  </a:extLst>
                </a:gridCol>
                <a:gridCol w="4293751">
                  <a:extLst>
                    <a:ext uri="{9D8B030D-6E8A-4147-A177-3AD203B41FA5}">
                      <a16:colId xmlns="" xmlns:a16="http://schemas.microsoft.com/office/drawing/2014/main" val="4148008580"/>
                    </a:ext>
                  </a:extLst>
                </a:gridCol>
                <a:gridCol w="2837468">
                  <a:extLst>
                    <a:ext uri="{9D8B030D-6E8A-4147-A177-3AD203B41FA5}">
                      <a16:colId xmlns="" xmlns:a16="http://schemas.microsoft.com/office/drawing/2014/main" val="783713571"/>
                    </a:ext>
                  </a:extLst>
                </a:gridCol>
              </a:tblGrid>
              <a:tr h="517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1.Обработка клубней, черенков и саженцев.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2.Обработка в период вегетации (опрыскивание)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3.Прикорневая обработка почвы в период вегетации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879161234"/>
                  </a:ext>
                </a:extLst>
              </a:tr>
              <a:tr h="1428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u="none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1.1. </a:t>
                      </a:r>
                      <a:r>
                        <a:rPr lang="ru-RU" sz="1100" b="1" i="0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Обмакивание </a:t>
                      </a:r>
                      <a:r>
                        <a:rPr lang="ru-RU" sz="1100" b="1" i="0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корней</a:t>
                      </a:r>
                      <a:r>
                        <a:rPr lang="ru-RU" sz="1100" b="1" i="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растений перед высадкой в грунт.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Рабочий </a:t>
                      </a:r>
                      <a:r>
                        <a:rPr lang="ru-RU" sz="1100" i="1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раствор</a:t>
                      </a:r>
                      <a:r>
                        <a:rPr lang="ru-RU" sz="1100" i="0" u="none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:</a:t>
                      </a:r>
                      <a:r>
                        <a:rPr lang="ru-RU" sz="1100" i="1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</a:t>
                      </a: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60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мл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-П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 («</a:t>
                      </a:r>
                      <a:r>
                        <a:rPr lang="en-US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SOIL CONSTRUCTOR-P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»)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+10л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воды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Замачивание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в течение 2 часов.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1.2. Обработка </a:t>
                      </a: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черенков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может проводиться совместно с удобрениями и биопрепаратами и позволяет повысить приживаемость растений и усилить рост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Замачивание черенков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в течение 24 часов.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Расход 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рабочего</a:t>
                      </a:r>
                      <a:r>
                        <a:rPr lang="ru-RU" sz="1100" b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раствора: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10л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на 100 черенков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u="none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1.3. </a:t>
                      </a:r>
                      <a:r>
                        <a:rPr lang="ru-RU" sz="1100" b="1" i="0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Машинная </a:t>
                      </a:r>
                      <a:r>
                        <a:rPr lang="ru-RU" sz="1100" b="1" i="0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обработка клубней</a:t>
                      </a:r>
                      <a:r>
                        <a:rPr lang="ru-RU" sz="1100" b="1" i="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при посадке совместно с протравителем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Рабочий раствор: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250мл 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«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-П»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+10л воды на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 тонну семян 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4-х кратная обработка: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1-я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через 5-7 дней после цветения;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2-я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вначале физиологического опадания завязей;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3-я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период закладки цветочных почек;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4-я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период интенсивного роста плодов.</a:t>
                      </a: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+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Рекомендуется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оп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рыскивание поддерживающее: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  -при высоких дневных температурах (обработка утро/вечер);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  -при низких ночных температурах (обработка при Т не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ниже</a:t>
                      </a:r>
                      <a:r>
                        <a:rPr lang="en-US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+8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С)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Для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снижения негативного воздействия пестицидов, фунгицидов на посевы рекомендуется их совместное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применение с </a:t>
                      </a:r>
                      <a:r>
                        <a:rPr lang="ru-RU" sz="1100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Гуматом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kern="5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0" u="none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Приготовление</a:t>
                      </a:r>
                      <a:r>
                        <a:rPr lang="ru-RU" sz="1100" b="1" i="0" u="none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рабочего раствора: 2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л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«</a:t>
                      </a:r>
                      <a:r>
                        <a:rPr lang="ru-RU" sz="1100" b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-В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 («</a:t>
                      </a:r>
                      <a:r>
                        <a:rPr lang="en-US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SOIL CONSTRUCTOR-V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»)</a:t>
                      </a:r>
                      <a:r>
                        <a:rPr lang="ru-RU" sz="1100" b="1" i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на 1 га при каждой обработке.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Капельный полив, автоматизированные системы полива (гидромодули), машинный полив (передвижные поливальные установки).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5-и кратная обработка: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Проводить полив водным раствором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Первый полив в период интенсивного роста побегов, крайний полив 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 в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период интенсивного роста плодов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Расход </a:t>
                      </a:r>
                      <a:r>
                        <a:rPr lang="ru-RU" sz="1100" i="1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препарата</a:t>
                      </a:r>
                      <a:r>
                        <a:rPr lang="ru-RU" sz="1100" i="1" u="none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:</a:t>
                      </a:r>
                      <a:r>
                        <a:rPr lang="ru-RU" sz="1100" i="1" u="none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1л 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«</a:t>
                      </a:r>
                      <a:r>
                        <a:rPr lang="ru-RU" sz="1100" b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-В»</a:t>
                      </a:r>
                      <a:r>
                        <a:rPr lang="ru-RU" sz="1200" b="0" kern="50" baseline="0" dirty="0" smtClean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(«</a:t>
                      </a:r>
                      <a:r>
                        <a:rPr lang="en-US" sz="1200" b="0" kern="50" baseline="0" dirty="0" smtClean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CONSTRUCTOR-V</a:t>
                      </a:r>
                      <a:r>
                        <a:rPr lang="ru-RU" sz="1200" b="0" kern="50" baseline="0" dirty="0" smtClean="0">
                          <a:effectLst/>
                          <a:latin typeface="Liberation Serif"/>
                          <a:ea typeface="SimSun" panose="02010600030101010101" pitchFamily="2" charset="-122"/>
                          <a:cs typeface="Mangal"/>
                        </a:rPr>
                        <a:t>») на 1 га.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Приготовление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рабочего раствора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Количество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воды, в котором разводится р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екомендуемый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объем </a:t>
                      </a:r>
                      <a:r>
                        <a:rPr lang="ru-RU" sz="1100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,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определяется хозяйством в зависимости от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климатических условий региона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и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технических особенностей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используемых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поливальных систем. 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492647235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18F85B7-1B11-45CB-A40C-B7E6834D41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8"/>
          <a:stretch/>
        </p:blipFill>
        <p:spPr>
          <a:xfrm>
            <a:off x="1564849" y="4926722"/>
            <a:ext cx="9634194" cy="177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0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2883" y="263950"/>
            <a:ext cx="6781800" cy="634886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Кустарниковые плодово-ягодные культур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Виноград, малина, смородина, жимолость, крыжовник, калина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65C6816C-9EDB-441F-AE16-5570138B3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946472"/>
              </p:ext>
            </p:extLst>
          </p:nvPr>
        </p:nvGraphicFramePr>
        <p:xfrm>
          <a:off x="1293437" y="1138949"/>
          <a:ext cx="10020692" cy="3940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473">
                  <a:extLst>
                    <a:ext uri="{9D8B030D-6E8A-4147-A177-3AD203B41FA5}">
                      <a16:colId xmlns="" xmlns:a16="http://schemas.microsoft.com/office/drawing/2014/main" val="370257800"/>
                    </a:ext>
                  </a:extLst>
                </a:gridCol>
                <a:gridCol w="4293751">
                  <a:extLst>
                    <a:ext uri="{9D8B030D-6E8A-4147-A177-3AD203B41FA5}">
                      <a16:colId xmlns="" xmlns:a16="http://schemas.microsoft.com/office/drawing/2014/main" val="4148008580"/>
                    </a:ext>
                  </a:extLst>
                </a:gridCol>
                <a:gridCol w="2837468">
                  <a:extLst>
                    <a:ext uri="{9D8B030D-6E8A-4147-A177-3AD203B41FA5}">
                      <a16:colId xmlns="" xmlns:a16="http://schemas.microsoft.com/office/drawing/2014/main" val="783713571"/>
                    </a:ext>
                  </a:extLst>
                </a:gridCol>
              </a:tblGrid>
              <a:tr h="517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1.Обработка клубней, черенков и саженцев.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2.Обработка в период вегетации (опрыскивание)</a:t>
                      </a:r>
                      <a:endParaRPr lang="ru-RU" sz="1200" kern="5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3.Прикорневая обработка почвы в период вегетации</a:t>
                      </a:r>
                      <a:endParaRPr lang="ru-RU" sz="1200" kern="5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879161234"/>
                  </a:ext>
                </a:extLst>
              </a:tr>
              <a:tr h="1428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u="none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1.1. </a:t>
                      </a:r>
                      <a:r>
                        <a:rPr lang="ru-RU" sz="1100" b="1" i="0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Обмакивание </a:t>
                      </a:r>
                      <a:r>
                        <a:rPr lang="ru-RU" sz="1100" b="1" i="0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корней</a:t>
                      </a:r>
                      <a:r>
                        <a:rPr lang="ru-RU" sz="1100" b="1" i="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растений перед высадкой в грунт.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Рабочий раствор  60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мл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-П» («</a:t>
                      </a:r>
                      <a:r>
                        <a:rPr lang="en-US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SOIL CONSTRUCTOR-P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»)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+10л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воды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Замачивание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в течение 2 часов.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1.2. Обработка </a:t>
                      </a: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черенков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может проводиться совместно с удобрениями и биопрепаратами и позволяет повысить приживаемость растений и усилить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рост.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Замачивание черенков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в течение 24 часов.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Расход </a:t>
                      </a:r>
                      <a:r>
                        <a:rPr lang="ru-RU" sz="1100" b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рабочего раствора: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10л на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100 черенков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u="none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1.3. </a:t>
                      </a:r>
                      <a:r>
                        <a:rPr lang="ru-RU" sz="1100" b="1" i="0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Машинная </a:t>
                      </a:r>
                      <a:r>
                        <a:rPr lang="ru-RU" sz="1100" b="1" i="0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обработка клубней</a:t>
                      </a:r>
                      <a:r>
                        <a:rPr lang="ru-RU" sz="1100" b="1" i="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при посадке совместно с протравителем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Рабочий раствор: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250мл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-П»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+10л воды на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 тонну семян 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3-х кратная обработка: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1-я фаза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В период интенсивного роста побегов;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2-я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В фазу закладывания верхушечной почки;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3-я фаза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налива плодов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Рекомендуется о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прыскивание поддерживающее: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  -при высоких дневных температурах (обработка утро/вечер);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  -при низких ночных температурах (обработка при Т не ниже+8є С)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Для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снижения негативного воздействия пестицидов, фунгицидов на посевы рекомендуется их совместное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применение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с </a:t>
                      </a:r>
                      <a:r>
                        <a:rPr lang="ru-RU" sz="1100" kern="5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Гуматом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kern="50" baseline="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Рабочий раствор</a:t>
                      </a:r>
                      <a:r>
                        <a:rPr lang="ru-RU" sz="1100" i="1" u="sng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готовить из расчета:</a:t>
                      </a:r>
                      <a:r>
                        <a:rPr lang="ru-RU" sz="1100" i="1" u="none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0" u="none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л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-В» («</a:t>
                      </a:r>
                      <a:r>
                        <a:rPr lang="en-US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SOIL</a:t>
                      </a:r>
                      <a:r>
                        <a:rPr lang="en-US" sz="1100" b="1" i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CONSTRUCTOR-V</a:t>
                      </a:r>
                      <a:r>
                        <a:rPr lang="ru-RU" sz="1100" b="1" i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»)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на 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1га  при каждой обработке.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Капельный полив, автоматизированные системы полива (гидромодули), машинный полив (передвижные поливальные установки).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5-и кратная обработка: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Проводить полив водным раствором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-В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 («</a:t>
                      </a:r>
                      <a:r>
                        <a:rPr lang="en-US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SOIL</a:t>
                      </a:r>
                      <a:r>
                        <a:rPr lang="en-US" sz="1100" b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CONSTRUCTOR-V</a:t>
                      </a:r>
                      <a:r>
                        <a:rPr lang="ru-RU" sz="1100" b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»)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Первый 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полив провести 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в период интенсивного роста побегов, крайний полив 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- в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период интенсивного роста 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плодов.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i="1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Рабочий</a:t>
                      </a:r>
                      <a:r>
                        <a:rPr lang="ru-RU" sz="1100" i="1" u="sng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раствор готовить из расчета: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1л</a:t>
                      </a:r>
                      <a:r>
                        <a:rPr lang="ru-RU" sz="1100" b="1" i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-В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на 1 га при каждой обработке.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Приготовление рабочего раствора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Количество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воды,  в котором разводится р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екомендуемый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объем </a:t>
                      </a:r>
                      <a:r>
                        <a:rPr lang="ru-RU" sz="1100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,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определяется хозяйством в зависимости от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климатических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условий региона технических особенностей применяемых 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поливальных систем. )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49264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622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A14A6F1-A978-44A0-9794-E232E91A97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35" y="285615"/>
            <a:ext cx="11827565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родукция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ООО «</a:t>
            </a:r>
            <a:r>
              <a:rPr lang="ru-RU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Тексхимресурс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7CD7BD0-FF07-4675-AA4D-114CF7B2F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249" y="1459865"/>
            <a:ext cx="10515600" cy="435133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60000"/>
              </a:lnSpc>
              <a:buNone/>
            </a:pPr>
            <a:r>
              <a:rPr lang="ru-RU" sz="4900" b="1" dirty="0" smtClean="0"/>
              <a:t>1. И</a:t>
            </a:r>
            <a:r>
              <a:rPr lang="ru-RU" sz="4900" b="1" dirty="0" smtClean="0"/>
              <a:t>нновационный  </a:t>
            </a:r>
            <a:r>
              <a:rPr lang="ru-RU" sz="4900" b="1" dirty="0" err="1" smtClean="0"/>
              <a:t>Гумат</a:t>
            </a:r>
            <a:r>
              <a:rPr lang="ru-RU" sz="4900" b="1" dirty="0" smtClean="0"/>
              <a:t> нового поколения «</a:t>
            </a:r>
            <a:r>
              <a:rPr lang="ru-RU" sz="4900" b="1" dirty="0" err="1" smtClean="0"/>
              <a:t>Конструктозем</a:t>
            </a:r>
            <a:r>
              <a:rPr lang="ru-RU" sz="4900" b="1" dirty="0" smtClean="0"/>
              <a:t> – П»</a:t>
            </a:r>
            <a:endParaRPr lang="ru-RU" sz="4900" b="1" dirty="0"/>
          </a:p>
          <a:p>
            <a:pPr marL="0" indent="0">
              <a:lnSpc>
                <a:spcPct val="60000"/>
              </a:lnSpc>
              <a:buNone/>
            </a:pPr>
            <a:r>
              <a:rPr lang="ru-RU" sz="4900" dirty="0" smtClean="0"/>
              <a:t>Продукт природный органический (торфяная водная суспензия</a:t>
            </a:r>
            <a:r>
              <a:rPr lang="ru-RU" sz="4900" dirty="0" smtClean="0"/>
              <a:t>).</a:t>
            </a:r>
          </a:p>
          <a:p>
            <a:pPr marL="0" indent="0">
              <a:lnSpc>
                <a:spcPct val="60000"/>
              </a:lnSpc>
              <a:buNone/>
            </a:pPr>
            <a:endParaRPr lang="ru-RU" sz="4900" dirty="0" smtClean="0"/>
          </a:p>
          <a:p>
            <a:pPr marL="0" indent="0">
              <a:lnSpc>
                <a:spcPct val="60000"/>
              </a:lnSpc>
              <a:buNone/>
            </a:pPr>
            <a:r>
              <a:rPr lang="ru-RU" sz="4900" b="1" i="1" dirty="0" smtClean="0"/>
              <a:t>Используется </a:t>
            </a:r>
            <a:r>
              <a:rPr lang="ru-RU" sz="4900" dirty="0" smtClean="0"/>
              <a:t> в сельском хозяйстве и в личных подсобных хозяйствах в качестве </a:t>
            </a:r>
            <a:r>
              <a:rPr lang="ru-RU" sz="4900" dirty="0" err="1" smtClean="0"/>
              <a:t>мелиоранта</a:t>
            </a:r>
            <a:r>
              <a:rPr lang="ru-RU" sz="4900" dirty="0" smtClean="0"/>
              <a:t> ископаемого </a:t>
            </a:r>
            <a:r>
              <a:rPr lang="ru-RU" sz="4900" dirty="0" smtClean="0"/>
              <a:t>происхождения  </a:t>
            </a:r>
            <a:r>
              <a:rPr lang="ru-RU" sz="4900" dirty="0" smtClean="0"/>
              <a:t>для проведения </a:t>
            </a:r>
            <a:r>
              <a:rPr lang="ru-RU" sz="4900" dirty="0" smtClean="0"/>
              <a:t>предпосевной</a:t>
            </a:r>
            <a:endParaRPr lang="ru-RU" sz="4900" dirty="0"/>
          </a:p>
          <a:p>
            <a:pPr marL="0" indent="0">
              <a:lnSpc>
                <a:spcPct val="60000"/>
              </a:lnSpc>
              <a:buNone/>
            </a:pPr>
            <a:r>
              <a:rPr lang="ru-RU" sz="4900" dirty="0" smtClean="0"/>
              <a:t>обработки </a:t>
            </a:r>
            <a:r>
              <a:rPr lang="ru-RU" sz="4900" dirty="0" smtClean="0"/>
              <a:t>семян (саженцев) и почвы в целях повышения урожайности, </a:t>
            </a:r>
            <a:r>
              <a:rPr lang="ru-RU" sz="4900" dirty="0" smtClean="0"/>
              <a:t>стимулирования </a:t>
            </a:r>
            <a:r>
              <a:rPr lang="ru-RU" sz="4900" dirty="0" smtClean="0"/>
              <a:t>роста растений и укрепления их устойчивости к стрессовым </a:t>
            </a:r>
            <a:endParaRPr lang="ru-RU" sz="4900" dirty="0" smtClean="0"/>
          </a:p>
          <a:p>
            <a:pPr marL="0" indent="0">
              <a:lnSpc>
                <a:spcPct val="60000"/>
              </a:lnSpc>
              <a:buNone/>
            </a:pPr>
            <a:r>
              <a:rPr lang="ru-RU" sz="4900" dirty="0" smtClean="0"/>
              <a:t>ситуациям</a:t>
            </a:r>
            <a:r>
              <a:rPr lang="ru-RU" sz="4900" dirty="0" smtClean="0"/>
              <a:t>, а также улучшения </a:t>
            </a:r>
            <a:r>
              <a:rPr lang="ru-RU" sz="4900" dirty="0" smtClean="0"/>
              <a:t>плодородия почвы.</a:t>
            </a:r>
            <a:endParaRPr lang="ru-RU" sz="4900" dirty="0" smtClean="0"/>
          </a:p>
          <a:p>
            <a:pPr marL="0" indent="0">
              <a:lnSpc>
                <a:spcPct val="60000"/>
              </a:lnSpc>
              <a:buNone/>
            </a:pPr>
            <a:endParaRPr lang="ru-RU" sz="4900" dirty="0" smtClean="0"/>
          </a:p>
          <a:p>
            <a:pPr marL="0" indent="0">
              <a:lnSpc>
                <a:spcPct val="60000"/>
              </a:lnSpc>
              <a:buNone/>
            </a:pPr>
            <a:r>
              <a:rPr lang="ru-RU" sz="4900" b="1" dirty="0" smtClean="0"/>
              <a:t>2. Инновационный </a:t>
            </a:r>
            <a:r>
              <a:rPr lang="ru-RU" sz="4900" b="1" dirty="0" err="1" smtClean="0"/>
              <a:t>Гумат</a:t>
            </a:r>
            <a:r>
              <a:rPr lang="ru-RU" sz="4900" b="1" dirty="0" smtClean="0"/>
              <a:t> нового поколения «</a:t>
            </a:r>
            <a:r>
              <a:rPr lang="ru-RU" sz="4900" b="1" dirty="0" err="1" smtClean="0"/>
              <a:t>Конструктозем</a:t>
            </a:r>
            <a:r>
              <a:rPr lang="ru-RU" sz="4900" b="1" dirty="0" smtClean="0"/>
              <a:t> – В»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sz="4900" dirty="0" smtClean="0"/>
              <a:t>Продукт природный органический (торфяная водная суспензия</a:t>
            </a:r>
            <a:r>
              <a:rPr lang="ru-RU" sz="4900" dirty="0" smtClean="0"/>
              <a:t>).</a:t>
            </a:r>
            <a:endParaRPr lang="ru-RU" sz="4900" dirty="0" smtClean="0"/>
          </a:p>
          <a:p>
            <a:pPr marL="0" indent="0">
              <a:lnSpc>
                <a:spcPct val="110000"/>
              </a:lnSpc>
              <a:buNone/>
            </a:pPr>
            <a:r>
              <a:rPr lang="ru-RU" sz="4900" b="1" i="1" dirty="0" smtClean="0"/>
              <a:t>Используется </a:t>
            </a:r>
            <a:r>
              <a:rPr lang="en-US" sz="4900" b="1" i="1" dirty="0" smtClean="0"/>
              <a:t> </a:t>
            </a:r>
            <a:r>
              <a:rPr lang="ru-RU" sz="4900" dirty="0" smtClean="0"/>
              <a:t>в сельском хозяйстве и в личных подсобных хозяйствах в качестве </a:t>
            </a:r>
            <a:r>
              <a:rPr lang="ru-RU" sz="4900" dirty="0" err="1" smtClean="0"/>
              <a:t>мелиоранта</a:t>
            </a:r>
            <a:r>
              <a:rPr lang="ru-RU" sz="4900" dirty="0" smtClean="0"/>
              <a:t> ископаемого происхождения для обработки растений в период вегетации в целях повышения урожайности, стимулирования роста растений и укрепления их устойчивости к стрессовым ситуациям, улучшения качества плодов.</a:t>
            </a:r>
          </a:p>
          <a:p>
            <a:pPr marL="0" indent="0">
              <a:lnSpc>
                <a:spcPct val="60000"/>
              </a:lnSpc>
              <a:buNone/>
            </a:pPr>
            <a:endParaRPr lang="ru-RU" sz="4900" dirty="0" smtClean="0"/>
          </a:p>
          <a:p>
            <a:pPr marL="0" indent="0">
              <a:lnSpc>
                <a:spcPct val="60000"/>
              </a:lnSpc>
              <a:buNone/>
            </a:pPr>
            <a:r>
              <a:rPr lang="ru-RU" sz="4900" b="1" i="1" dirty="0" smtClean="0"/>
              <a:t>В состав обоих </a:t>
            </a:r>
            <a:r>
              <a:rPr lang="ru-RU" sz="4900" b="1" i="1" dirty="0" err="1" smtClean="0"/>
              <a:t>Гуматов</a:t>
            </a:r>
            <a:r>
              <a:rPr lang="ru-RU" sz="4900" dirty="0" smtClean="0"/>
              <a:t> помимо Гуминовых кислот и </a:t>
            </a:r>
            <a:r>
              <a:rPr lang="ru-RU" sz="4900" dirty="0" err="1"/>
              <a:t>Ф</a:t>
            </a:r>
            <a:r>
              <a:rPr lang="ru-RU" sz="4900" smtClean="0"/>
              <a:t>ульвокислот</a:t>
            </a:r>
            <a:r>
              <a:rPr lang="ru-RU" sz="4900" dirty="0" smtClean="0"/>
              <a:t> </a:t>
            </a:r>
            <a:r>
              <a:rPr lang="ru-RU" sz="4900" dirty="0" smtClean="0"/>
              <a:t>входят Макроэлементы: </a:t>
            </a:r>
            <a:r>
              <a:rPr lang="en-US" sz="4900" dirty="0" smtClean="0"/>
              <a:t>N, P, K</a:t>
            </a:r>
            <a:r>
              <a:rPr lang="ru-RU" sz="4900" dirty="0" smtClean="0"/>
              <a:t>, а также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sz="4900" dirty="0" smtClean="0"/>
              <a:t>Микроэлементы: </a:t>
            </a:r>
            <a:r>
              <a:rPr lang="en-US" sz="4900" dirty="0" smtClean="0"/>
              <a:t>Ni, Co, </a:t>
            </a:r>
            <a:r>
              <a:rPr lang="en-US" sz="4900" dirty="0" err="1" smtClean="0"/>
              <a:t>Sr</a:t>
            </a:r>
            <a:r>
              <a:rPr lang="en-US" sz="4900" dirty="0" smtClean="0"/>
              <a:t>, Ba, Zn, Cu, </a:t>
            </a:r>
            <a:r>
              <a:rPr lang="en-US" sz="4900" dirty="0" err="1" smtClean="0"/>
              <a:t>Mn</a:t>
            </a:r>
            <a:r>
              <a:rPr lang="en-US" sz="4900" dirty="0" smtClean="0"/>
              <a:t>, Mo.</a:t>
            </a:r>
            <a:r>
              <a:rPr lang="ru-RU" sz="4900" dirty="0" smtClean="0"/>
              <a:t> </a:t>
            </a:r>
            <a:endParaRPr lang="ru-RU" sz="4900" dirty="0" smtClean="0"/>
          </a:p>
          <a:p>
            <a:pPr marL="0" indent="0">
              <a:lnSpc>
                <a:spcPct val="60000"/>
              </a:lnSpc>
              <a:buNone/>
            </a:pPr>
            <a:endParaRPr lang="ru-RU" sz="4900" b="1" dirty="0"/>
          </a:p>
          <a:p>
            <a:pPr marL="0" indent="0">
              <a:lnSpc>
                <a:spcPct val="60000"/>
              </a:lnSpc>
              <a:buNone/>
            </a:pPr>
            <a:r>
              <a:rPr lang="ru-RU" sz="4900" b="1" dirty="0" smtClean="0"/>
              <a:t>Для снижения негативного воздействия пестицидов и </a:t>
            </a:r>
            <a:r>
              <a:rPr lang="ru-RU" sz="4900" b="1" dirty="0" err="1" smtClean="0"/>
              <a:t>фунгицитов</a:t>
            </a:r>
            <a:r>
              <a:rPr lang="ru-RU" sz="4900" b="1" dirty="0" smtClean="0"/>
              <a:t> на растения рекомендуется их применение совместно с </a:t>
            </a:r>
            <a:r>
              <a:rPr lang="ru-RU" sz="4900" b="1" dirty="0" err="1" smtClean="0"/>
              <a:t>Гуматами</a:t>
            </a:r>
            <a:r>
              <a:rPr lang="ru-RU" sz="4900" b="1" dirty="0" smtClean="0"/>
              <a:t> «</a:t>
            </a:r>
            <a:r>
              <a:rPr lang="ru-RU" sz="4900" b="1" dirty="0" err="1" smtClean="0"/>
              <a:t>Конструктозем</a:t>
            </a:r>
            <a:r>
              <a:rPr lang="ru-RU" sz="4900" b="1" dirty="0" smtClean="0"/>
              <a:t>-П» и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ru-RU" sz="4900" b="1" dirty="0" smtClean="0"/>
              <a:t> «</a:t>
            </a:r>
            <a:r>
              <a:rPr lang="ru-RU" sz="4900" b="1" dirty="0" err="1" smtClean="0"/>
              <a:t>Конструктозем</a:t>
            </a:r>
            <a:r>
              <a:rPr lang="ru-RU" sz="4900" b="1" dirty="0" smtClean="0"/>
              <a:t>-В».</a:t>
            </a:r>
          </a:p>
          <a:p>
            <a:pPr marL="0" indent="0">
              <a:lnSpc>
                <a:spcPct val="60000"/>
              </a:lnSpc>
              <a:buNone/>
            </a:pPr>
            <a:endParaRPr lang="ru-RU" sz="4900" b="1" dirty="0" smtClean="0"/>
          </a:p>
          <a:p>
            <a:pPr marL="0" indent="0">
              <a:lnSpc>
                <a:spcPct val="60000"/>
              </a:lnSpc>
              <a:buNone/>
            </a:pPr>
            <a:r>
              <a:rPr lang="ru-RU" sz="4900" b="1" dirty="0" err="1" smtClean="0"/>
              <a:t>Гумат</a:t>
            </a:r>
            <a:r>
              <a:rPr lang="ru-RU" sz="4900" b="1" dirty="0" smtClean="0"/>
              <a:t> не представляет опасности для людей и окружающей среды</a:t>
            </a:r>
            <a:endParaRPr lang="ru-RU" sz="4900" b="1" dirty="0" smtClean="0"/>
          </a:p>
          <a:p>
            <a:pPr marL="0" indent="0">
              <a:lnSpc>
                <a:spcPct val="60000"/>
              </a:lnSpc>
              <a:buNone/>
            </a:pPr>
            <a:endParaRPr lang="ru-RU" sz="4900" dirty="0"/>
          </a:p>
          <a:p>
            <a:pPr marL="0" indent="0">
              <a:lnSpc>
                <a:spcPct val="60000"/>
              </a:lnSpc>
              <a:buNone/>
            </a:pPr>
            <a:endParaRPr lang="ru-RU" sz="4900" dirty="0" smtClean="0"/>
          </a:p>
          <a:p>
            <a:pPr marL="0" indent="0">
              <a:lnSpc>
                <a:spcPct val="60000"/>
              </a:lnSpc>
              <a:buNone/>
            </a:pPr>
            <a:endParaRPr lang="ru-RU" sz="4900" dirty="0"/>
          </a:p>
          <a:p>
            <a:pPr marL="0" indent="0">
              <a:lnSpc>
                <a:spcPct val="60000"/>
              </a:lnSpc>
              <a:buNone/>
            </a:pPr>
            <a:endParaRPr lang="ru-RU" sz="4900" dirty="0" smtClean="0"/>
          </a:p>
          <a:p>
            <a:pPr marL="0" indent="0">
              <a:lnSpc>
                <a:spcPct val="60000"/>
              </a:lnSpc>
              <a:buNone/>
            </a:pPr>
            <a:endParaRPr lang="ru-RU" sz="4900" dirty="0"/>
          </a:p>
          <a:p>
            <a:pPr marL="0" indent="0">
              <a:lnSpc>
                <a:spcPct val="60000"/>
              </a:lnSpc>
              <a:buNone/>
            </a:pPr>
            <a:endParaRPr lang="ru-RU" sz="4900" dirty="0" smtClean="0"/>
          </a:p>
          <a:p>
            <a:pPr marL="0" indent="0">
              <a:lnSpc>
                <a:spcPct val="60000"/>
              </a:lnSpc>
              <a:buNone/>
            </a:pPr>
            <a:endParaRPr lang="ru-RU" sz="4900" dirty="0"/>
          </a:p>
          <a:p>
            <a:pPr marL="0" indent="0">
              <a:lnSpc>
                <a:spcPct val="60000"/>
              </a:lnSpc>
              <a:buNone/>
            </a:pPr>
            <a:endParaRPr lang="ru-RU" sz="4900" dirty="0" smtClean="0"/>
          </a:p>
          <a:p>
            <a:pPr marL="0" indent="0">
              <a:lnSpc>
                <a:spcPct val="60000"/>
              </a:lnSpc>
              <a:buNone/>
            </a:pPr>
            <a:endParaRPr lang="ru-RU" sz="4900" dirty="0" smtClean="0"/>
          </a:p>
          <a:p>
            <a:pPr marL="0" indent="0">
              <a:buNone/>
            </a:pPr>
            <a:endParaRPr lang="ru-RU" b="1" i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18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9002" y="591368"/>
            <a:ext cx="5424340" cy="436153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Цветочные растения на открытом грунте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5C6816C-9EDB-441F-AE16-5570138B3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2788739"/>
              </p:ext>
            </p:extLst>
          </p:nvPr>
        </p:nvGraphicFramePr>
        <p:xfrm>
          <a:off x="1293437" y="1138949"/>
          <a:ext cx="10020692" cy="3940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473">
                  <a:extLst>
                    <a:ext uri="{9D8B030D-6E8A-4147-A177-3AD203B41FA5}">
                      <a16:colId xmlns="" xmlns:a16="http://schemas.microsoft.com/office/drawing/2014/main" val="370257800"/>
                    </a:ext>
                  </a:extLst>
                </a:gridCol>
                <a:gridCol w="4293751">
                  <a:extLst>
                    <a:ext uri="{9D8B030D-6E8A-4147-A177-3AD203B41FA5}">
                      <a16:colId xmlns="" xmlns:a16="http://schemas.microsoft.com/office/drawing/2014/main" val="4148008580"/>
                    </a:ext>
                  </a:extLst>
                </a:gridCol>
                <a:gridCol w="2837468">
                  <a:extLst>
                    <a:ext uri="{9D8B030D-6E8A-4147-A177-3AD203B41FA5}">
                      <a16:colId xmlns="" xmlns:a16="http://schemas.microsoft.com/office/drawing/2014/main" val="783713571"/>
                    </a:ext>
                  </a:extLst>
                </a:gridCol>
              </a:tblGrid>
              <a:tr h="517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1.Обработка семян, клубней, черенков и саженцев.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2.Обработка в период вегетации (опрыскивание)</a:t>
                      </a:r>
                      <a:endParaRPr lang="ru-RU" sz="1200" kern="5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3.Прикорневая обработка почвы в период вегетации</a:t>
                      </a:r>
                      <a:endParaRPr lang="ru-RU" sz="1200" kern="5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879161234"/>
                  </a:ext>
                </a:extLst>
              </a:tr>
              <a:tr h="1428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u="none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1.1.</a:t>
                      </a:r>
                      <a:r>
                        <a:rPr lang="ru-RU" sz="1100" b="1" i="0" u="none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0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Замачивание </a:t>
                      </a:r>
                      <a:r>
                        <a:rPr lang="ru-RU" sz="1100" b="1" i="0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семян</a:t>
                      </a:r>
                      <a:r>
                        <a:rPr lang="ru-RU" sz="1100" b="1" i="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в 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течение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 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часов</a:t>
                      </a:r>
                      <a:r>
                        <a:rPr lang="ru-RU" sz="1100" i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перед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посевом и высушить.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Рабочий раствор: 60 мл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-П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 («</a:t>
                      </a:r>
                      <a:r>
                        <a:rPr lang="en-US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SOIL CONSTRUCTOR-P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»)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+ 10 л воды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Расход рабочего раствора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 л   на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 кг семян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1.2.Обмакивание </a:t>
                      </a:r>
                      <a:r>
                        <a:rPr lang="ru-RU" sz="1100" b="1" i="0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корней</a:t>
                      </a:r>
                      <a:r>
                        <a:rPr lang="ru-RU" sz="1100" b="1" i="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растений перед высадкой в грунт.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Замачивание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в течение 2 часов.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1.3. Обработка </a:t>
                      </a: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черенков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может проводиться совместно с удобрениями и биопрепаратами и позволяет повысить приживаемость растений и усилить рост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Замачивание черенков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в течение 24 часов.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Рабочий раствор: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 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60мл 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«</a:t>
                      </a:r>
                      <a:r>
                        <a:rPr lang="ru-RU" sz="1100" b="1" i="0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П»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10л воды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Расход рабочего 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раствора: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10л на 100 черенков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3-х кратная обработка: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1-я обработка -  фазе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интенсивного роста побегов;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Последующие 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две -</a:t>
                      </a:r>
                      <a:r>
                        <a:rPr lang="ru-RU" sz="1100" b="1" i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с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интервалом 10-15 дней.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+Рекомендуется  опрыскивание </a:t>
                      </a:r>
                      <a:r>
                        <a:rPr lang="ru-RU" sz="1100" kern="50" baseline="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поддерживающее: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  -при высоких дневных температурах (обработка утро/вечер);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  -при низких ночных температурах (обработка при Т не ниже+8є С)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Для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снижения негативного воздействия пестицидов, фунгицидов на посевы рекомендуется их совместное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применение с </a:t>
                      </a:r>
                      <a:r>
                        <a:rPr lang="ru-RU" sz="1100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Гуматом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-В»  («</a:t>
                      </a:r>
                      <a:r>
                        <a:rPr lang="en-US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SOIL CONSTRUCTOR-V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Рабочий</a:t>
                      </a:r>
                      <a:r>
                        <a:rPr lang="ru-RU" sz="1100" b="1" i="1" u="sng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раствор</a:t>
                      </a:r>
                      <a:r>
                        <a:rPr lang="ru-RU" sz="1100" b="1" i="1" u="none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готовить из расчета</a:t>
                      </a:r>
                      <a:r>
                        <a:rPr lang="ru-RU" sz="1100" b="1" i="0" u="none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:  2</a:t>
                      </a:r>
                      <a:r>
                        <a:rPr lang="ru-RU" sz="1100" b="1" i="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л </a:t>
                      </a:r>
                      <a:r>
                        <a:rPr lang="ru-RU" sz="1100" b="1" i="0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i="0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-В» на 1 га при каждой обработке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Капельный полив, автоматизированные системы полива (гидромодули), машинный полив (передвижные поливальные установки).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Полив в период вегетации.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С интервалом 10-15 дней.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Приготовление рабочего раствора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endParaRPr lang="ru-RU" sz="1200" b="1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100мл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-В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 </a:t>
                      </a: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развести 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в </a:t>
                      </a: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50 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литрах</a:t>
                      </a:r>
                      <a:r>
                        <a:rPr lang="ru-RU" sz="1100" b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воды.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 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49264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514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99002" y="591368"/>
            <a:ext cx="5424340" cy="436153"/>
          </a:xfrm>
          <a:solidFill>
            <a:schemeClr val="accent4"/>
          </a:solidFill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Цветочные растения на закрытом грунте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65C6816C-9EDB-441F-AE16-5570138B30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066880"/>
              </p:ext>
            </p:extLst>
          </p:nvPr>
        </p:nvGraphicFramePr>
        <p:xfrm>
          <a:off x="1293437" y="1138949"/>
          <a:ext cx="10020692" cy="37726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9473">
                  <a:extLst>
                    <a:ext uri="{9D8B030D-6E8A-4147-A177-3AD203B41FA5}">
                      <a16:colId xmlns="" xmlns:a16="http://schemas.microsoft.com/office/drawing/2014/main" val="370257800"/>
                    </a:ext>
                  </a:extLst>
                </a:gridCol>
                <a:gridCol w="4293751">
                  <a:extLst>
                    <a:ext uri="{9D8B030D-6E8A-4147-A177-3AD203B41FA5}">
                      <a16:colId xmlns="" xmlns:a16="http://schemas.microsoft.com/office/drawing/2014/main" val="4148008580"/>
                    </a:ext>
                  </a:extLst>
                </a:gridCol>
                <a:gridCol w="2837468">
                  <a:extLst>
                    <a:ext uri="{9D8B030D-6E8A-4147-A177-3AD203B41FA5}">
                      <a16:colId xmlns="" xmlns:a16="http://schemas.microsoft.com/office/drawing/2014/main" val="783713571"/>
                    </a:ext>
                  </a:extLst>
                </a:gridCol>
              </a:tblGrid>
              <a:tr h="5176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1.Обработка семян, клубней, черенков и саженцев.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2.Обработка в период вегетации (опрыскивание)</a:t>
                      </a:r>
                      <a:endParaRPr lang="ru-RU" sz="1200" kern="5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kern="5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3.Прикорневая обработка почвы в период вегетации</a:t>
                      </a:r>
                      <a:endParaRPr lang="ru-RU" sz="1200" kern="5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879161234"/>
                  </a:ext>
                </a:extLst>
              </a:tr>
              <a:tr h="14280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u="none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1.1. </a:t>
                      </a:r>
                      <a:r>
                        <a:rPr lang="ru-RU" sz="1100" b="1" i="0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Замачивание </a:t>
                      </a:r>
                      <a:r>
                        <a:rPr lang="ru-RU" sz="1100" b="1" i="0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семян</a:t>
                      </a:r>
                      <a:r>
                        <a:rPr lang="ru-RU" sz="1100" b="1" i="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в 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течение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 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часов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перед посевом и высушить.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Рабочий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раствор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: 60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мл 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«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-П» («</a:t>
                      </a:r>
                      <a:r>
                        <a:rPr lang="en-US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SOIL CONSTRUCTOR-P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»)+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10 л воды</a:t>
                      </a:r>
                      <a:endParaRPr lang="ru-RU" sz="1200" b="1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Расход рабочего раствора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 л   на</a:t>
                      </a: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 кг семян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u="none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1.2. </a:t>
                      </a:r>
                      <a:r>
                        <a:rPr lang="ru-RU" sz="1100" b="1" i="0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Обмакивание </a:t>
                      </a:r>
                      <a:r>
                        <a:rPr lang="ru-RU" sz="1100" b="1" i="0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корней</a:t>
                      </a:r>
                      <a:r>
                        <a:rPr lang="ru-RU" sz="1100" b="1" i="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растений перед высадкой в грунт.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Замачивание</a:t>
                      </a:r>
                      <a:r>
                        <a:rPr lang="ru-RU" sz="1100" b="1" i="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в течение 2 часов.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1.3. Обработка </a:t>
                      </a: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черенков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может проводиться совместно с удобрениями и биопрепаратами и позволяет повысить приживаемость растений и усилить рост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0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Замачивание черенков</a:t>
                      </a:r>
                      <a:r>
                        <a:rPr lang="ru-RU" sz="1100" b="1" i="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в течение 24 часов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Рабочий раствор: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60мл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Конструктозем-П»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+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10л воды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Расход рабочего раствора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10л на 100 черенков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3-х кратная обработка: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1-я 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обработка</a:t>
                      </a:r>
                      <a:r>
                        <a:rPr lang="ru-RU" sz="1100" b="1" i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- в</a:t>
                      </a:r>
                      <a:r>
                        <a:rPr lang="ru-RU" sz="1100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период интенсивного роста побегов;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Последующие две - 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с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интервалом 10-15 дней.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+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Рекомендуется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о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прыскивание поддерживающее: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 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-при высоких дневных температурах (обработка утро/вечер);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   -при низких ночных температурах (обработка при Т не ниже+8є С)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Для </a:t>
                      </a: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снижения негативного воздействия пестицидов, фунгицидов на посевы рекомендуется их совместное 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применение с </a:t>
                      </a:r>
                      <a:r>
                        <a:rPr lang="ru-RU" sz="1100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Гуматом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-В» («</a:t>
                      </a:r>
                      <a:r>
                        <a:rPr lang="en-US" sz="1100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SOIL</a:t>
                      </a:r>
                      <a:r>
                        <a:rPr lang="en-US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CONSRTUCTOR-V</a:t>
                      </a:r>
                      <a:r>
                        <a:rPr lang="ru-RU" sz="1100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Рабочий</a:t>
                      </a:r>
                      <a:r>
                        <a:rPr lang="ru-RU" sz="1100" i="1" u="sng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раствор готовить из расчета: </a:t>
                      </a:r>
                      <a:r>
                        <a:rPr lang="ru-RU" sz="1100" b="1" i="0" u="none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л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-В»</a:t>
                      </a:r>
                      <a:r>
                        <a:rPr lang="ru-RU" sz="1100" b="1" i="1" kern="50" baseline="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на 1 га при каждой обработке.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Полив в период вегетации.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С интервалом 10-15 дней.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i="1" u="sng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Приготовление рабочего раствора</a:t>
                      </a:r>
                      <a:r>
                        <a:rPr lang="ru-RU" sz="1100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25мл </a:t>
                      </a:r>
                      <a:r>
                        <a:rPr lang="ru-RU" sz="1100" b="1" i="1" kern="50" dirty="0" err="1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Гумата</a:t>
                      </a:r>
                      <a:r>
                        <a:rPr lang="ru-RU" sz="1100" b="1" i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 «</a:t>
                      </a:r>
                      <a:r>
                        <a:rPr lang="ru-RU" sz="1100" b="1" i="1" kern="50" dirty="0" err="1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Конструктозем</a:t>
                      </a:r>
                      <a:r>
                        <a:rPr lang="ru-RU" sz="1100" b="1" i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-В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» </a:t>
                      </a: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развести 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в </a:t>
                      </a: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20 </a:t>
                      </a:r>
                      <a:r>
                        <a:rPr lang="ru-RU" sz="1100" b="1" kern="50" dirty="0" smtClean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литрах </a:t>
                      </a:r>
                      <a:r>
                        <a:rPr lang="ru-RU" sz="1100" b="1" kern="50" dirty="0"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Mangal"/>
                        </a:rPr>
                        <a:t>воды.</a:t>
                      </a:r>
                      <a:endParaRPr lang="ru-RU" sz="1200" kern="50" dirty="0">
                        <a:effectLst/>
                        <a:latin typeface="Liberation Serif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49264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282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ACBEB37-9E3A-4573-9A44-D8590C840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803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ПШЕНИЦА, ЯЧМЕНЬ, ОВЕС, РОЖЬ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7E4D6B06-08F8-4C2B-9E2A-8CC4EF762BD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77"/>
          <a:stretch/>
        </p:blipFill>
        <p:spPr>
          <a:xfrm>
            <a:off x="1" y="3657600"/>
            <a:ext cx="12192000" cy="32004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BCC4526-3930-42D0-BD0E-354979EF44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657600"/>
          </a:xfrm>
          <a:prstGeom prst="rect">
            <a:avLst/>
          </a:prstGeom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2EA71478-D375-4E93-AA7A-50801470B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757447"/>
              </p:ext>
            </p:extLst>
          </p:nvPr>
        </p:nvGraphicFramePr>
        <p:xfrm>
          <a:off x="1537316" y="1597980"/>
          <a:ext cx="8929457" cy="21619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665702">
                  <a:extLst>
                    <a:ext uri="{9D8B030D-6E8A-4147-A177-3AD203B41FA5}">
                      <a16:colId xmlns="" xmlns:a16="http://schemas.microsoft.com/office/drawing/2014/main" val="809249089"/>
                    </a:ext>
                  </a:extLst>
                </a:gridCol>
                <a:gridCol w="5263755">
                  <a:extLst>
                    <a:ext uri="{9D8B030D-6E8A-4147-A177-3AD203B41FA5}">
                      <a16:colId xmlns="" xmlns:a16="http://schemas.microsoft.com/office/drawing/2014/main" val="921282508"/>
                    </a:ext>
                  </a:extLst>
                </a:gridCol>
              </a:tblGrid>
              <a:tr h="2801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</a:rPr>
                        <a:t>1.Обработка семян.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effectLst/>
                        </a:rPr>
                        <a:t>3</a:t>
                      </a:r>
                      <a:r>
                        <a:rPr lang="ru-RU" sz="1400" b="1" kern="50" dirty="0" smtClean="0">
                          <a:effectLst/>
                        </a:rPr>
                        <a:t>.Обработка </a:t>
                      </a:r>
                      <a:r>
                        <a:rPr lang="ru-RU" sz="1400" b="1" kern="50" dirty="0">
                          <a:effectLst/>
                        </a:rPr>
                        <a:t>в период вегетации (опрыскивание)</a:t>
                      </a:r>
                      <a:endParaRPr lang="ru-R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4048306118"/>
                  </a:ext>
                </a:extLst>
              </a:tr>
              <a:tr h="9361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Замачивание семян</a:t>
                      </a:r>
                      <a:r>
                        <a:rPr lang="ru-RU" sz="1200" kern="50" dirty="0">
                          <a:effectLst/>
                        </a:rPr>
                        <a:t> перед посадкой совместно с протравителем (гербицид)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раствор:</a:t>
                      </a:r>
                      <a:r>
                        <a:rPr lang="ru-RU" sz="1200" kern="50" dirty="0">
                          <a:effectLst/>
                        </a:rPr>
                        <a:t> 200 мл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-П» («</a:t>
                      </a:r>
                      <a:r>
                        <a:rPr lang="en-US" sz="1200" kern="50" dirty="0">
                          <a:effectLst/>
                        </a:rPr>
                        <a:t>Soil </a:t>
                      </a:r>
                      <a:r>
                        <a:rPr lang="en-US" sz="1200" kern="50" dirty="0" smtClean="0">
                          <a:effectLst/>
                        </a:rPr>
                        <a:t>Constructor</a:t>
                      </a:r>
                      <a:r>
                        <a:rPr lang="ru-RU" sz="1200" kern="50" dirty="0" smtClean="0">
                          <a:effectLst/>
                        </a:rPr>
                        <a:t>-Р») растворяют в 10л </a:t>
                      </a:r>
                      <a:r>
                        <a:rPr lang="ru-RU" sz="1200" kern="50" dirty="0">
                          <a:effectLst/>
                        </a:rPr>
                        <a:t>воды на 100 кг </a:t>
                      </a:r>
                      <a:r>
                        <a:rPr lang="ru-RU" sz="1200" kern="50" dirty="0" smtClean="0">
                          <a:effectLst/>
                        </a:rPr>
                        <a:t>семян.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400" b="1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400" b="1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Предпосевная обработка почвы.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Осуществляется не позднее, чем за 2 недели до посева. Рабочий раствор готовить из расчета: 3 л </a:t>
                      </a:r>
                      <a:r>
                        <a:rPr lang="ru-RU" sz="120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-П» </a:t>
                      </a:r>
                      <a:r>
                        <a:rPr lang="en-US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(“Soil Constructor-P”) 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 1 га</a:t>
                      </a:r>
                      <a:endParaRPr lang="ru-RU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2-х кратная обработка</a:t>
                      </a:r>
                      <a:r>
                        <a:rPr lang="ru-RU" sz="1200" kern="50" dirty="0">
                          <a:effectLst/>
                        </a:rPr>
                        <a:t>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кущения - </a:t>
                      </a:r>
                      <a:r>
                        <a:rPr lang="ru-RU" sz="1200" kern="50" dirty="0" smtClean="0">
                          <a:effectLst/>
                        </a:rPr>
                        <a:t>начало </a:t>
                      </a:r>
                      <a:r>
                        <a:rPr lang="ru-RU" sz="1200" kern="50" dirty="0">
                          <a:effectLst/>
                        </a:rPr>
                        <a:t>выхода в трубку;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- фаза цветения - </a:t>
                      </a:r>
                      <a:r>
                        <a:rPr lang="ru-RU" sz="1200" kern="50" dirty="0" smtClean="0">
                          <a:effectLst/>
                        </a:rPr>
                        <a:t>начало </a:t>
                      </a:r>
                      <a:r>
                        <a:rPr lang="ru-RU" sz="1200" kern="50" dirty="0">
                          <a:effectLst/>
                        </a:rPr>
                        <a:t>молочной спелости.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 готовить из расчета: </a:t>
                      </a:r>
                      <a:r>
                        <a:rPr lang="ru-RU" sz="1200" kern="50" dirty="0">
                          <a:effectLst/>
                        </a:rPr>
                        <a:t>2 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 –В» («</a:t>
                      </a:r>
                      <a:r>
                        <a:rPr lang="en-US" sz="1200" kern="50" dirty="0">
                          <a:effectLst/>
                        </a:rPr>
                        <a:t>Soil </a:t>
                      </a:r>
                      <a:r>
                        <a:rPr lang="en-US" sz="1200" kern="50" dirty="0" smtClean="0">
                          <a:effectLst/>
                        </a:rPr>
                        <a:t>Constructor</a:t>
                      </a:r>
                      <a:r>
                        <a:rPr lang="ru-RU" sz="1200" kern="50" dirty="0" smtClean="0">
                          <a:effectLst/>
                        </a:rPr>
                        <a:t> 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 </a:t>
                      </a:r>
                      <a:r>
                        <a:rPr lang="ru-RU" sz="1200" kern="50" dirty="0">
                          <a:effectLst/>
                        </a:rPr>
                        <a:t>на 1 </a:t>
                      </a:r>
                      <a:r>
                        <a:rPr lang="ru-RU" sz="1200" kern="50" dirty="0" smtClean="0">
                          <a:effectLst/>
                        </a:rPr>
                        <a:t>га при каждой обработке.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Приготовление рабочего раствора:</a:t>
                      </a:r>
                      <a:r>
                        <a:rPr lang="ru-RU" sz="1050" b="1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 воды, в котором разводится</a:t>
                      </a:r>
                      <a:r>
                        <a:rPr lang="ru-RU" sz="105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рекомендованный объем </a:t>
                      </a:r>
                      <a:r>
                        <a:rPr lang="ru-RU" sz="105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05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5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05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определяется хозяйством в зависимости от  технических возможностей используемых поливальных систем и климатических условий региона.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67691696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C04733C-DA3B-46B1-8855-8A431082957C}"/>
              </a:ext>
            </a:extLst>
          </p:cNvPr>
          <p:cNvSpPr txBox="1"/>
          <p:nvPr/>
        </p:nvSpPr>
        <p:spPr>
          <a:xfrm>
            <a:off x="3597965" y="248478"/>
            <a:ext cx="4214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ПШЕНИЦА, ЯЧМЕНЬ, ОВЕС, РОЖЬ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34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01DA5B-1A8C-494D-B7C8-7785EA7C8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5744" y="507168"/>
            <a:ext cx="1940511" cy="1325563"/>
          </a:xfrm>
        </p:spPr>
        <p:txBody>
          <a:bodyPr/>
          <a:lstStyle/>
          <a:p>
            <a:r>
              <a:rPr lang="ru-RU" dirty="0"/>
              <a:t>Хлопок</a:t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6BDDE55-8CD1-4C2C-BF85-8054EB1B7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21584"/>
            <a:ext cx="12191999" cy="283641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E5556DB-C2C9-453D-B238-D5F43FE10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8" cy="40215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3241CAC-9F60-4640-9EE1-B9CFF84CDB69}"/>
              </a:ext>
            </a:extLst>
          </p:cNvPr>
          <p:cNvSpPr txBox="1"/>
          <p:nvPr/>
        </p:nvSpPr>
        <p:spPr>
          <a:xfrm>
            <a:off x="4634145" y="213063"/>
            <a:ext cx="1615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Хлопчатник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71525C37-AC01-4FCD-BEEC-11906E0098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251533"/>
              </p:ext>
            </p:extLst>
          </p:nvPr>
        </p:nvGraphicFramePr>
        <p:xfrm>
          <a:off x="159799" y="1420426"/>
          <a:ext cx="11783060" cy="26675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38003">
                  <a:extLst>
                    <a:ext uri="{9D8B030D-6E8A-4147-A177-3AD203B41FA5}">
                      <a16:colId xmlns="" xmlns:a16="http://schemas.microsoft.com/office/drawing/2014/main" val="1235134330"/>
                    </a:ext>
                  </a:extLst>
                </a:gridCol>
                <a:gridCol w="3584459">
                  <a:extLst>
                    <a:ext uri="{9D8B030D-6E8A-4147-A177-3AD203B41FA5}">
                      <a16:colId xmlns="" xmlns:a16="http://schemas.microsoft.com/office/drawing/2014/main" val="2088907789"/>
                    </a:ext>
                  </a:extLst>
                </a:gridCol>
                <a:gridCol w="4860598">
                  <a:extLst>
                    <a:ext uri="{9D8B030D-6E8A-4147-A177-3AD203B41FA5}">
                      <a16:colId xmlns="" xmlns:a16="http://schemas.microsoft.com/office/drawing/2014/main" val="146211035"/>
                    </a:ext>
                  </a:extLst>
                </a:gridCol>
              </a:tblGrid>
              <a:tr h="2563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1.Обработка семян.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3</a:t>
                      </a:r>
                      <a:r>
                        <a:rPr lang="ru-RU" sz="1200" b="1" kern="50" dirty="0" smtClean="0">
                          <a:effectLst/>
                        </a:rPr>
                        <a:t>.Обработка </a:t>
                      </a:r>
                      <a:r>
                        <a:rPr lang="ru-RU" sz="1200" b="1" kern="50" dirty="0">
                          <a:effectLst/>
                        </a:rPr>
                        <a:t>в период вегетации (опрыскивание)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4</a:t>
                      </a:r>
                      <a:r>
                        <a:rPr lang="ru-RU" sz="1200" b="1" kern="50" dirty="0" smtClean="0">
                          <a:effectLst/>
                        </a:rPr>
                        <a:t>.Прикорневая </a:t>
                      </a:r>
                      <a:r>
                        <a:rPr lang="ru-RU" sz="1200" b="1" kern="50" dirty="0">
                          <a:effectLst/>
                        </a:rPr>
                        <a:t>обработка почвы в период вегетации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141026784"/>
                  </a:ext>
                </a:extLst>
              </a:tr>
              <a:tr h="14482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 </a:t>
                      </a:r>
                      <a:r>
                        <a:rPr lang="ru-RU" sz="1200" u="sng" kern="50" dirty="0">
                          <a:effectLst/>
                        </a:rPr>
                        <a:t>Замачивание семян</a:t>
                      </a:r>
                      <a:r>
                        <a:rPr lang="ru-RU" sz="1200" kern="50" dirty="0">
                          <a:effectLst/>
                        </a:rPr>
                        <a:t> перед посадкой совместно с протравителем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раствор:</a:t>
                      </a:r>
                      <a:r>
                        <a:rPr lang="ru-RU" sz="1200" kern="5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500 мл </a:t>
                      </a:r>
                      <a:r>
                        <a:rPr lang="ru-RU" sz="1200" kern="1200" dirty="0" err="1" smtClean="0">
                          <a:effectLst/>
                        </a:rPr>
                        <a:t>Гумата</a:t>
                      </a:r>
                      <a:r>
                        <a:rPr lang="ru-RU" sz="1200" kern="1200" dirty="0" smtClean="0">
                          <a:effectLst/>
                        </a:rPr>
                        <a:t> «</a:t>
                      </a:r>
                      <a:r>
                        <a:rPr lang="ru-RU" sz="1200" kern="120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1200" dirty="0" smtClean="0">
                          <a:effectLst/>
                        </a:rPr>
                        <a:t>-П» (</a:t>
                      </a: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 err="1" smtClean="0">
                          <a:effectLst/>
                        </a:rPr>
                        <a:t>Soil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Constructor</a:t>
                      </a:r>
                      <a:r>
                        <a:rPr lang="ru-RU" sz="1200" dirty="0" smtClean="0">
                          <a:effectLst/>
                        </a:rPr>
                        <a:t> -Р»)</a:t>
                      </a:r>
                      <a:r>
                        <a:rPr lang="ru-RU" sz="1200" kern="50" dirty="0" smtClean="0">
                          <a:effectLst/>
                        </a:rPr>
                        <a:t> </a:t>
                      </a:r>
                      <a:r>
                        <a:rPr lang="ru-RU" sz="1200" kern="50" dirty="0">
                          <a:effectLst/>
                        </a:rPr>
                        <a:t>+10л воды на 1000 кг </a:t>
                      </a:r>
                      <a:r>
                        <a:rPr lang="ru-RU" sz="1200" kern="50" dirty="0" smtClean="0">
                          <a:effectLst/>
                        </a:rPr>
                        <a:t>семян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</a:rPr>
                        <a:t>         </a:t>
                      </a:r>
                      <a:r>
                        <a:rPr lang="ru-RU" sz="1200" b="1" kern="50" dirty="0" smtClean="0">
                          <a:effectLst/>
                        </a:rPr>
                        <a:t>2.</a:t>
                      </a:r>
                      <a:r>
                        <a:rPr lang="ru-RU" sz="1200" b="1" kern="50" baseline="0" dirty="0" smtClean="0">
                          <a:effectLst/>
                        </a:rPr>
                        <a:t> Предпосевная обработка почвы.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50" baseline="0" dirty="0" smtClean="0">
                          <a:effectLst/>
                        </a:rPr>
                        <a:t>Осуществляется не позднее, чем за две недели до посева. Рабочий раствор готовится из расчета 3 л </a:t>
                      </a:r>
                      <a:r>
                        <a:rPr lang="ru-RU" sz="1200" b="0" kern="50" baseline="0" dirty="0" err="1" smtClean="0">
                          <a:effectLst/>
                        </a:rPr>
                        <a:t>Гумата</a:t>
                      </a:r>
                      <a:r>
                        <a:rPr lang="ru-RU" sz="1200" b="0" kern="50" baseline="0" dirty="0" smtClean="0">
                          <a:effectLst/>
                        </a:rPr>
                        <a:t> «</a:t>
                      </a:r>
                      <a:r>
                        <a:rPr lang="ru-RU" sz="1200" b="0" kern="50" baseline="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b="0" kern="50" baseline="0" dirty="0" smtClean="0">
                          <a:effectLst/>
                        </a:rPr>
                        <a:t>-П»  («</a:t>
                      </a:r>
                      <a:r>
                        <a:rPr lang="en-US" sz="1200" b="0" kern="50" baseline="0" dirty="0" smtClean="0">
                          <a:effectLst/>
                        </a:rPr>
                        <a:t>Soil C</a:t>
                      </a:r>
                      <a:r>
                        <a:rPr lang="ru-RU" sz="1200" b="0" kern="50" baseline="0" dirty="0" smtClean="0">
                          <a:effectLst/>
                        </a:rPr>
                        <a:t>о</a:t>
                      </a:r>
                      <a:r>
                        <a:rPr lang="en-US" sz="1200" b="0" kern="50" baseline="0" dirty="0" err="1" smtClean="0">
                          <a:effectLst/>
                        </a:rPr>
                        <a:t>nstructor</a:t>
                      </a:r>
                      <a:r>
                        <a:rPr lang="en-US" sz="1200" b="0" kern="50" baseline="0" dirty="0" smtClean="0">
                          <a:effectLst/>
                        </a:rPr>
                        <a:t>-P</a:t>
                      </a:r>
                      <a:r>
                        <a:rPr lang="ru-RU" sz="1200" b="0" kern="50" baseline="0" dirty="0" smtClean="0">
                          <a:effectLst/>
                        </a:rPr>
                        <a:t>»)на 1 га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3-х кратная обработка: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появления 2-3 листьев;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- формирования бутона;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3-я обработка - фаза цветения.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50" dirty="0">
                          <a:effectLst/>
                        </a:rPr>
                        <a:t>+ </a:t>
                      </a:r>
                      <a:r>
                        <a:rPr lang="ru-RU" sz="1050" kern="50" dirty="0" smtClean="0">
                          <a:effectLst/>
                        </a:rPr>
                        <a:t>в</a:t>
                      </a:r>
                      <a:r>
                        <a:rPr lang="ru-RU" sz="1050" kern="50" baseline="0" dirty="0" smtClean="0">
                          <a:effectLst/>
                        </a:rPr>
                        <a:t> случае  засухи, заморозков рекомендуется  дополнительно  провести  поддерживающее о</a:t>
                      </a:r>
                      <a:r>
                        <a:rPr lang="ru-RU" sz="1050" kern="50" dirty="0" smtClean="0">
                          <a:effectLst/>
                        </a:rPr>
                        <a:t>прыскивание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 готовить из расчета: </a:t>
                      </a:r>
                      <a:r>
                        <a:rPr lang="ru-RU" sz="1200" u="none" kern="50" dirty="0" smtClean="0">
                          <a:effectLst/>
                        </a:rPr>
                        <a:t>1</a:t>
                      </a:r>
                      <a:r>
                        <a:rPr lang="ru-RU" sz="1200" kern="50" dirty="0" smtClean="0">
                          <a:effectLst/>
                        </a:rPr>
                        <a:t>л </a:t>
                      </a:r>
                      <a:r>
                        <a:rPr lang="ru-RU" sz="1200" kern="1200" dirty="0" err="1" smtClean="0">
                          <a:effectLst/>
                        </a:rPr>
                        <a:t>Гумата</a:t>
                      </a:r>
                      <a:r>
                        <a:rPr lang="ru-RU" sz="1200" kern="1200" baseline="0" dirty="0" smtClean="0">
                          <a:effectLst/>
                        </a:rPr>
                        <a:t> «</a:t>
                      </a:r>
                      <a:r>
                        <a:rPr lang="ru-RU" sz="1200" kern="1200" baseline="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1200" baseline="0" dirty="0" smtClean="0">
                          <a:effectLst/>
                        </a:rPr>
                        <a:t> – В» (</a:t>
                      </a:r>
                      <a:r>
                        <a:rPr lang="ru-RU" sz="1200" dirty="0" smtClean="0">
                          <a:effectLst/>
                        </a:rPr>
                        <a:t>«</a:t>
                      </a:r>
                      <a:r>
                        <a:rPr lang="ru-RU" sz="1200" dirty="0" err="1">
                          <a:effectLst/>
                        </a:rPr>
                        <a:t>Soil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Constructor</a:t>
                      </a:r>
                      <a:r>
                        <a:rPr lang="ru-RU" sz="1200" dirty="0" smtClean="0">
                          <a:effectLst/>
                        </a:rPr>
                        <a:t>-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r>
                        <a:rPr lang="ru-RU" sz="1200" kern="50" dirty="0" smtClean="0">
                          <a:effectLst/>
                        </a:rPr>
                        <a:t>  </a:t>
                      </a:r>
                      <a:r>
                        <a:rPr lang="ru-RU" sz="1200" kern="50" dirty="0">
                          <a:effectLst/>
                        </a:rPr>
                        <a:t>на 1 </a:t>
                      </a:r>
                      <a:r>
                        <a:rPr lang="ru-RU" sz="1200" kern="50" dirty="0" smtClean="0">
                          <a:effectLst/>
                        </a:rPr>
                        <a:t>га при каждой обработке.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появления 3-5 листьев;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через 12-15 дней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Расход препарата </a:t>
                      </a:r>
                      <a:r>
                        <a:rPr lang="ru-RU" sz="1200" kern="50" dirty="0">
                          <a:effectLst/>
                        </a:rPr>
                        <a:t>– 10 л </a:t>
                      </a:r>
                      <a:r>
                        <a:rPr lang="ru-RU" sz="1200" kern="50" baseline="0" dirty="0" smtClean="0">
                          <a:effectLst/>
                        </a:rPr>
                        <a:t> </a:t>
                      </a:r>
                      <a:r>
                        <a:rPr lang="ru-RU" sz="1200" kern="50" baseline="0" dirty="0" err="1" smtClean="0">
                          <a:effectLst/>
                        </a:rPr>
                        <a:t>Гумата</a:t>
                      </a:r>
                      <a:r>
                        <a:rPr lang="en-US" sz="1200" kern="50" baseline="0" dirty="0" smtClean="0">
                          <a:effectLst/>
                        </a:rPr>
                        <a:t> </a:t>
                      </a:r>
                      <a:r>
                        <a:rPr lang="ru-RU" sz="1200" kern="50" baseline="0" dirty="0" smtClean="0">
                          <a:effectLst/>
                        </a:rPr>
                        <a:t>«</a:t>
                      </a:r>
                      <a:r>
                        <a:rPr lang="ru-RU" sz="1200" kern="50" baseline="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baseline="0" dirty="0" smtClean="0">
                          <a:effectLst/>
                        </a:rPr>
                        <a:t>-В (</a:t>
                      </a:r>
                      <a:r>
                        <a:rPr lang="ru-RU" sz="1200" kern="5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«</a:t>
                      </a:r>
                      <a:r>
                        <a:rPr lang="ru-RU" sz="1200" dirty="0" err="1">
                          <a:effectLst/>
                        </a:rPr>
                        <a:t>Soil</a:t>
                      </a:r>
                      <a:r>
                        <a:rPr lang="ru-RU" sz="1200" dirty="0">
                          <a:effectLst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</a:rPr>
                        <a:t>Constructor</a:t>
                      </a:r>
                      <a:r>
                        <a:rPr lang="ru-RU" sz="1200" dirty="0" smtClean="0">
                          <a:effectLst/>
                        </a:rPr>
                        <a:t>-</a:t>
                      </a:r>
                      <a:r>
                        <a:rPr lang="en-US" sz="1200" dirty="0" smtClean="0">
                          <a:effectLst/>
                        </a:rPr>
                        <a:t>V</a:t>
                      </a:r>
                      <a:r>
                        <a:rPr lang="ru-RU" sz="1200" dirty="0" smtClean="0">
                          <a:effectLst/>
                        </a:rPr>
                        <a:t>»</a:t>
                      </a:r>
                      <a:r>
                        <a:rPr lang="en-US" sz="1200" dirty="0" smtClean="0">
                          <a:effectLst/>
                        </a:rPr>
                        <a:t>)</a:t>
                      </a:r>
                      <a:r>
                        <a:rPr lang="ru-RU" sz="1200" kern="50" dirty="0" smtClean="0">
                          <a:effectLst/>
                        </a:rPr>
                        <a:t> </a:t>
                      </a:r>
                      <a:r>
                        <a:rPr lang="ru-RU" sz="1200" kern="50" dirty="0">
                          <a:effectLst/>
                        </a:rPr>
                        <a:t>на 1 га при каждой </a:t>
                      </a:r>
                      <a:r>
                        <a:rPr lang="ru-RU" sz="1200" kern="50" dirty="0" smtClean="0">
                          <a:effectLst/>
                        </a:rPr>
                        <a:t>обработке при каждой обработке.</a:t>
                      </a:r>
                      <a:endParaRPr lang="en-US" sz="1200" kern="50" dirty="0" smtClean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kern="50" dirty="0">
                          <a:effectLst/>
                        </a:rPr>
                        <a:t>Приготовление рабочего раствора: </a:t>
                      </a:r>
                      <a:r>
                        <a:rPr lang="ru-RU" sz="1050" b="0" kern="50" dirty="0" smtClean="0">
                          <a:effectLst/>
                        </a:rPr>
                        <a:t>количество</a:t>
                      </a:r>
                      <a:r>
                        <a:rPr lang="ru-RU" sz="1050" b="0" kern="50" baseline="0" dirty="0" smtClean="0">
                          <a:effectLst/>
                        </a:rPr>
                        <a:t> воды, в котором разводится </a:t>
                      </a:r>
                      <a:r>
                        <a:rPr lang="ru-RU" sz="1050" kern="50" dirty="0" smtClean="0">
                          <a:effectLst/>
                        </a:rPr>
                        <a:t>рекомендуемый </a:t>
                      </a:r>
                      <a:r>
                        <a:rPr lang="ru-RU" sz="1050" kern="50" dirty="0">
                          <a:effectLst/>
                        </a:rPr>
                        <a:t>объем </a:t>
                      </a:r>
                      <a:r>
                        <a:rPr lang="ru-RU" sz="1050" kern="50" dirty="0" err="1" smtClean="0">
                          <a:effectLst/>
                        </a:rPr>
                        <a:t>Гумата</a:t>
                      </a:r>
                      <a:r>
                        <a:rPr lang="ru-RU" sz="1050" kern="50" dirty="0" smtClean="0">
                          <a:effectLst/>
                        </a:rPr>
                        <a:t> «</a:t>
                      </a:r>
                      <a:r>
                        <a:rPr lang="ru-RU" sz="105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050" kern="50" dirty="0" smtClean="0">
                          <a:effectLst/>
                        </a:rPr>
                        <a:t>», определяется</a:t>
                      </a:r>
                      <a:r>
                        <a:rPr lang="ru-RU" sz="1050" kern="50" baseline="0" dirty="0" smtClean="0">
                          <a:effectLst/>
                        </a:rPr>
                        <a:t> хозяйством в зависимости от </a:t>
                      </a:r>
                      <a:r>
                        <a:rPr lang="ru-RU" sz="1050" kern="50" dirty="0" smtClean="0">
                          <a:effectLst/>
                        </a:rPr>
                        <a:t> технических возможностей</a:t>
                      </a:r>
                      <a:r>
                        <a:rPr lang="ru-RU" sz="1050" kern="50" baseline="0" dirty="0" smtClean="0">
                          <a:effectLst/>
                        </a:rPr>
                        <a:t> используемых</a:t>
                      </a:r>
                      <a:r>
                        <a:rPr lang="ru-RU" sz="1050" kern="50" dirty="0" smtClean="0">
                          <a:effectLst/>
                        </a:rPr>
                        <a:t> </a:t>
                      </a:r>
                      <a:r>
                        <a:rPr lang="ru-RU" sz="1050" kern="50" dirty="0">
                          <a:effectLst/>
                        </a:rPr>
                        <a:t>поливальных </a:t>
                      </a:r>
                      <a:r>
                        <a:rPr lang="ru-RU" sz="1050" kern="50" dirty="0" smtClean="0">
                          <a:effectLst/>
                        </a:rPr>
                        <a:t>систем и климатических условий региона.</a:t>
                      </a:r>
                      <a:r>
                        <a:rPr lang="ru-RU" sz="1200" kern="50" dirty="0" smtClean="0">
                          <a:effectLst/>
                        </a:rPr>
                        <a:t> 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6562029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894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A534BC3-C16F-4A1E-9C81-3C8997E26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362" y="302981"/>
            <a:ext cx="1159276" cy="1325563"/>
          </a:xfrm>
        </p:spPr>
        <p:txBody>
          <a:bodyPr/>
          <a:lstStyle/>
          <a:p>
            <a:r>
              <a:rPr lang="ru-RU" dirty="0"/>
              <a:t>Рис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2A9B2EF-8A84-47DC-B3F5-DA0BF48FF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44008"/>
            <a:ext cx="12191999" cy="261399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07B38AF-C0B0-4796-97D2-0FB81CAFDE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1998" cy="42440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097EA1D-6FDE-4073-BA8D-AAA38BB0F8EE}"/>
              </a:ext>
            </a:extLst>
          </p:cNvPr>
          <p:cNvSpPr txBox="1"/>
          <p:nvPr/>
        </p:nvSpPr>
        <p:spPr>
          <a:xfrm>
            <a:off x="5734879" y="506896"/>
            <a:ext cx="556592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51A0740B-5D41-4775-970D-9F9A900F8A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57842"/>
              </p:ext>
            </p:extLst>
          </p:nvPr>
        </p:nvGraphicFramePr>
        <p:xfrm>
          <a:off x="437322" y="1832459"/>
          <a:ext cx="11320668" cy="22528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24922">
                  <a:extLst>
                    <a:ext uri="{9D8B030D-6E8A-4147-A177-3AD203B41FA5}">
                      <a16:colId xmlns="" xmlns:a16="http://schemas.microsoft.com/office/drawing/2014/main" val="538946348"/>
                    </a:ext>
                  </a:extLst>
                </a:gridCol>
                <a:gridCol w="6095746">
                  <a:extLst>
                    <a:ext uri="{9D8B030D-6E8A-4147-A177-3AD203B41FA5}">
                      <a16:colId xmlns="" xmlns:a16="http://schemas.microsoft.com/office/drawing/2014/main" val="2794365957"/>
                    </a:ext>
                  </a:extLst>
                </a:gridCol>
              </a:tblGrid>
              <a:tr h="27485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1.Обработка семян.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3</a:t>
                      </a:r>
                      <a:r>
                        <a:rPr lang="ru-RU" sz="1200" b="1" kern="50" dirty="0" smtClean="0">
                          <a:effectLst/>
                        </a:rPr>
                        <a:t>.Обработка </a:t>
                      </a:r>
                      <a:r>
                        <a:rPr lang="ru-RU" sz="1200" b="1" kern="50" dirty="0">
                          <a:effectLst/>
                        </a:rPr>
                        <a:t>в период вегетации (опрыскивание)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4269673998"/>
                  </a:ext>
                </a:extLst>
              </a:tr>
              <a:tr h="132168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Замачивание семян</a:t>
                      </a:r>
                      <a:r>
                        <a:rPr lang="ru-RU" sz="1200" kern="50" dirty="0">
                          <a:effectLst/>
                        </a:rPr>
                        <a:t> перед посадкой  совместно с протравителем 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раствор:</a:t>
                      </a:r>
                      <a:r>
                        <a:rPr lang="ru-RU" sz="1200" kern="50" dirty="0">
                          <a:effectLst/>
                        </a:rPr>
                        <a:t> 250 мл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-П» </a:t>
                      </a:r>
                      <a:r>
                        <a:rPr lang="ru-RU" sz="1200" kern="50" dirty="0">
                          <a:effectLst/>
                        </a:rPr>
                        <a:t>(</a:t>
                      </a:r>
                      <a:r>
                        <a:rPr lang="ru-RU" sz="1200" kern="50" dirty="0" smtClean="0">
                          <a:effectLst/>
                        </a:rPr>
                        <a:t>«</a:t>
                      </a:r>
                      <a:r>
                        <a:rPr lang="ru-RU" sz="1200" kern="50" dirty="0">
                          <a:effectLst/>
                        </a:rPr>
                        <a:t>SOIL </a:t>
                      </a:r>
                      <a:r>
                        <a:rPr lang="ru-RU" sz="1200" kern="50" dirty="0" smtClean="0">
                          <a:effectLst/>
                        </a:rPr>
                        <a:t>CONSTRUCTOR-Р»)+</a:t>
                      </a:r>
                      <a:r>
                        <a:rPr lang="ru-RU" sz="1200" kern="50" dirty="0">
                          <a:effectLst/>
                        </a:rPr>
                        <a:t>10л воды на 100 кг </a:t>
                      </a:r>
                      <a:r>
                        <a:rPr lang="ru-RU" sz="1200" kern="50" dirty="0" smtClean="0">
                          <a:effectLst/>
                        </a:rPr>
                        <a:t>семян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</a:t>
                      </a:r>
                      <a:r>
                        <a:rPr lang="ru-RU" sz="1200" b="1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ru-RU" sz="1200" b="1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Предпосевная обработка почвы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Осуществляется не позднее , чем за две недели до посева. Рабочий раствор готовится из расчета 3 л </a:t>
                      </a:r>
                      <a:r>
                        <a:rPr lang="ru-RU" sz="120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-П» («</a:t>
                      </a:r>
                      <a:r>
                        <a:rPr lang="en-US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SOIL CONSTRUCTOR-P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») на 1 га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3-х кратная обработка</a:t>
                      </a:r>
                      <a:r>
                        <a:rPr lang="ru-RU" sz="1200" kern="50" dirty="0">
                          <a:effectLst/>
                        </a:rPr>
                        <a:t>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кущения - начала выхода в трубку;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- фаза цветения - начала молочной спелости;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3-я обработка – фаза цветения-восковой спелости.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Рабочий </a:t>
                      </a:r>
                      <a:r>
                        <a:rPr lang="ru-RU" sz="1200" kern="50" dirty="0" smtClean="0">
                          <a:effectLst/>
                        </a:rPr>
                        <a:t>раствор готовится из расчета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2</a:t>
                      </a:r>
                      <a:r>
                        <a:rPr lang="ru-RU" sz="1200" kern="50" dirty="0">
                          <a:effectLst/>
                        </a:rPr>
                        <a:t> 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-В» («SOIL 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») </a:t>
                      </a:r>
                      <a:r>
                        <a:rPr lang="ru-RU" sz="1200" dirty="0" smtClean="0">
                          <a:effectLst/>
                        </a:rPr>
                        <a:t>на </a:t>
                      </a:r>
                      <a:r>
                        <a:rPr lang="ru-RU" sz="1200" dirty="0">
                          <a:effectLst/>
                        </a:rPr>
                        <a:t>1 </a:t>
                      </a:r>
                      <a:r>
                        <a:rPr lang="ru-RU" sz="1200" dirty="0" smtClean="0">
                          <a:effectLst/>
                        </a:rPr>
                        <a:t>га</a:t>
                      </a:r>
                      <a:r>
                        <a:rPr lang="ru-RU" sz="1200" baseline="0" dirty="0" smtClean="0">
                          <a:effectLst/>
                        </a:rPr>
                        <a:t> при каждой обработке.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</a:rPr>
                        <a:t>Приготовление рабочего раствора</a:t>
                      </a:r>
                      <a:r>
                        <a:rPr lang="ru-RU" sz="1100" b="1" kern="50" dirty="0" smtClean="0">
                          <a:effectLst/>
                        </a:rPr>
                        <a:t>:</a:t>
                      </a:r>
                      <a:r>
                        <a:rPr lang="ru-RU" sz="1100" b="0" kern="50" dirty="0" smtClean="0">
                          <a:effectLst/>
                        </a:rPr>
                        <a:t> Количество воды, в котором разводится рекомендованный объем </a:t>
                      </a:r>
                      <a:r>
                        <a:rPr lang="ru-RU" sz="1100" b="0" kern="50" dirty="0" err="1" smtClean="0">
                          <a:effectLst/>
                        </a:rPr>
                        <a:t>Гумата</a:t>
                      </a:r>
                      <a:r>
                        <a:rPr lang="ru-RU" sz="1100" b="0" kern="50" dirty="0" smtClean="0">
                          <a:effectLst/>
                        </a:rPr>
                        <a:t> «</a:t>
                      </a:r>
                      <a:r>
                        <a:rPr lang="ru-RU" sz="1100" b="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100" b="0" kern="50" dirty="0" smtClean="0">
                          <a:effectLst/>
                        </a:rPr>
                        <a:t>», определяется хозяйством в зависимости от технических возможностей</a:t>
                      </a:r>
                      <a:r>
                        <a:rPr lang="ru-RU" sz="1100" kern="50" dirty="0">
                          <a:effectLst/>
                        </a:rPr>
                        <a:t> </a:t>
                      </a:r>
                      <a:r>
                        <a:rPr lang="ru-RU" sz="1100" kern="50" dirty="0" smtClean="0">
                          <a:effectLst/>
                        </a:rPr>
                        <a:t>используемых поливальных систем и климатических условия региона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5563939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694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A285930-C42A-4B0C-8135-FA53CF2EA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1597" y="223083"/>
            <a:ext cx="4168806" cy="1325563"/>
          </a:xfrm>
        </p:spPr>
        <p:txBody>
          <a:bodyPr/>
          <a:lstStyle/>
          <a:p>
            <a:r>
              <a:rPr lang="ru-RU" dirty="0"/>
              <a:t>Сахарная свекла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14F8C5A-7357-40B3-9282-F87944A03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74435"/>
            <a:ext cx="12191999" cy="26835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264B225-391B-4152-8E47-CC499BAB2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41744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60224E2-1B60-4A0F-82D5-072FA773465A}"/>
              </a:ext>
            </a:extLst>
          </p:cNvPr>
          <p:cNvSpPr txBox="1"/>
          <p:nvPr/>
        </p:nvSpPr>
        <p:spPr>
          <a:xfrm>
            <a:off x="5406887" y="496957"/>
            <a:ext cx="2136913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Сахарная свекла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2AA7CF98-2FBC-49B3-95E7-C3CD6321E3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713964"/>
              </p:ext>
            </p:extLst>
          </p:nvPr>
        </p:nvGraphicFramePr>
        <p:xfrm>
          <a:off x="139148" y="1706775"/>
          <a:ext cx="11936895" cy="2453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="" xmlns:a16="http://schemas.microsoft.com/office/drawing/2014/main" val="78701016"/>
                    </a:ext>
                  </a:extLst>
                </a:gridCol>
                <a:gridCol w="4581939">
                  <a:extLst>
                    <a:ext uri="{9D8B030D-6E8A-4147-A177-3AD203B41FA5}">
                      <a16:colId xmlns="" xmlns:a16="http://schemas.microsoft.com/office/drawing/2014/main" val="3095008722"/>
                    </a:ext>
                  </a:extLst>
                </a:gridCol>
                <a:gridCol w="4383156">
                  <a:extLst>
                    <a:ext uri="{9D8B030D-6E8A-4147-A177-3AD203B41FA5}">
                      <a16:colId xmlns="" xmlns:a16="http://schemas.microsoft.com/office/drawing/2014/main" val="2404441661"/>
                    </a:ext>
                  </a:extLst>
                </a:gridCol>
              </a:tblGrid>
              <a:tr h="2131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1.Обработка семян.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7" marR="34517" marT="34517" marB="345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3</a:t>
                      </a:r>
                      <a:r>
                        <a:rPr lang="ru-RU" sz="1200" b="1" kern="50" dirty="0" smtClean="0">
                          <a:effectLst/>
                        </a:rPr>
                        <a:t>.Обработка </a:t>
                      </a:r>
                      <a:r>
                        <a:rPr lang="ru-RU" sz="1200" b="1" kern="50" dirty="0">
                          <a:effectLst/>
                        </a:rPr>
                        <a:t>в период вегетации (опрыскивание)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7" marR="34517" marT="34517" marB="3451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4</a:t>
                      </a:r>
                      <a:r>
                        <a:rPr lang="ru-RU" sz="1200" b="1" kern="50" dirty="0" smtClean="0">
                          <a:effectLst/>
                        </a:rPr>
                        <a:t>.Прикорневая </a:t>
                      </a:r>
                      <a:r>
                        <a:rPr lang="ru-RU" sz="1200" b="1" kern="50" dirty="0">
                          <a:effectLst/>
                        </a:rPr>
                        <a:t>обработка почвы в период вегетации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7" marR="34517" marT="34517" marB="34517"/>
                </a:tc>
                <a:extLst>
                  <a:ext uri="{0D108BD9-81ED-4DB2-BD59-A6C34878D82A}">
                    <a16:rowId xmlns="" xmlns:a16="http://schemas.microsoft.com/office/drawing/2014/main" val="442643903"/>
                  </a:ext>
                </a:extLst>
              </a:tr>
              <a:tr h="15090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Замачивание семян</a:t>
                      </a:r>
                      <a:r>
                        <a:rPr lang="ru-RU" sz="1200" kern="50" dirty="0">
                          <a:effectLst/>
                        </a:rPr>
                        <a:t> перед посадкой  совместно с протравителем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раствор:</a:t>
                      </a:r>
                      <a:r>
                        <a:rPr lang="ru-RU" sz="1200" kern="50" dirty="0">
                          <a:effectLst/>
                        </a:rPr>
                        <a:t> 200 мл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-П» («SOIL CONSTRUCTOR-Р») </a:t>
                      </a:r>
                      <a:r>
                        <a:rPr lang="ru-RU" sz="1200" kern="50" dirty="0">
                          <a:effectLst/>
                        </a:rPr>
                        <a:t>+10л воды на 100 кг </a:t>
                      </a:r>
                      <a:r>
                        <a:rPr lang="ru-RU" sz="1200" kern="50" dirty="0" smtClean="0">
                          <a:effectLst/>
                        </a:rPr>
                        <a:t>семян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</a:rPr>
                        <a:t>2. Предпосевная обработка почвы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effectLst/>
                        </a:rPr>
                        <a:t>Осуществляется не позднее, чем за две недели до посева. Рабочий раствор готовится из расчета 3 л </a:t>
                      </a:r>
                      <a:r>
                        <a:rPr lang="ru-RU" sz="1200" b="0" kern="50" dirty="0" err="1" smtClean="0">
                          <a:effectLst/>
                        </a:rPr>
                        <a:t>Гумата</a:t>
                      </a:r>
                      <a:r>
                        <a:rPr lang="ru-RU" sz="1200" b="0" kern="50" dirty="0" smtClean="0">
                          <a:effectLst/>
                        </a:rPr>
                        <a:t> «</a:t>
                      </a:r>
                      <a:r>
                        <a:rPr lang="ru-RU" sz="1200" b="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b="0" kern="50" dirty="0" smtClean="0">
                          <a:effectLst/>
                        </a:rPr>
                        <a:t>-П» на</a:t>
                      </a:r>
                      <a:r>
                        <a:rPr lang="ru-RU" sz="1200" b="0" kern="50" baseline="0" dirty="0" smtClean="0">
                          <a:effectLst/>
                        </a:rPr>
                        <a:t> 1 га.</a:t>
                      </a:r>
                      <a:endParaRPr lang="ru-RU" sz="1100" b="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7" marR="34517" marT="34517" marB="345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2-х кратная обработка</a:t>
                      </a:r>
                      <a:r>
                        <a:rPr lang="ru-RU" sz="1200" kern="50" dirty="0">
                          <a:effectLst/>
                        </a:rPr>
                        <a:t>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всходов - образования 2-3-х пар настоящих листьев;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- фаза 2-х пар настоящих листьев-смыкания растений в рядках.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 готовить из расчета: </a:t>
                      </a:r>
                      <a:r>
                        <a:rPr lang="ru-RU" sz="1200" kern="50" dirty="0">
                          <a:effectLst/>
                        </a:rPr>
                        <a:t>2 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-В» («</a:t>
                      </a:r>
                      <a:r>
                        <a:rPr lang="ru-RU" sz="1200" kern="50" dirty="0">
                          <a:effectLst/>
                        </a:rPr>
                        <a:t>SOIL </a:t>
                      </a:r>
                      <a:r>
                        <a:rPr lang="ru-RU" sz="1200" kern="50" dirty="0" smtClean="0">
                          <a:effectLst/>
                        </a:rPr>
                        <a:t>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</a:t>
                      </a:r>
                      <a:r>
                        <a:rPr lang="en-US" sz="1200" kern="50" dirty="0" smtClean="0">
                          <a:effectLst/>
                        </a:rPr>
                        <a:t>)</a:t>
                      </a:r>
                      <a:r>
                        <a:rPr lang="ru-RU" sz="1200" kern="50" dirty="0" smtClean="0">
                          <a:effectLst/>
                        </a:rPr>
                        <a:t> </a:t>
                      </a:r>
                      <a:r>
                        <a:rPr lang="ru-RU" sz="1200" kern="50" dirty="0">
                          <a:effectLst/>
                        </a:rPr>
                        <a:t>на 1 </a:t>
                      </a:r>
                      <a:r>
                        <a:rPr lang="ru-RU" sz="1200" kern="50" dirty="0" smtClean="0">
                          <a:effectLst/>
                        </a:rPr>
                        <a:t>га при каждой обработке.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7" marR="34517" marT="34517" marB="34517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2-х кратная обработка: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появления 2-3 листьев;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- фаза цветения.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Расход препарата </a:t>
                      </a:r>
                      <a:r>
                        <a:rPr lang="ru-RU" sz="1200" kern="50" dirty="0">
                          <a:effectLst/>
                        </a:rPr>
                        <a:t>– 3 </a:t>
                      </a:r>
                      <a:r>
                        <a:rPr lang="ru-RU" sz="1200" kern="50" dirty="0" smtClean="0">
                          <a:effectLst/>
                        </a:rPr>
                        <a:t>л</a:t>
                      </a:r>
                      <a:r>
                        <a:rPr lang="ru-RU" sz="1200" kern="50" baseline="0" dirty="0" smtClean="0">
                          <a:effectLst/>
                        </a:rPr>
                        <a:t> </a:t>
                      </a:r>
                      <a:r>
                        <a:rPr lang="ru-RU" sz="1200" kern="50" baseline="0" dirty="0" err="1" smtClean="0">
                          <a:effectLst/>
                        </a:rPr>
                        <a:t>Гумата</a:t>
                      </a:r>
                      <a:r>
                        <a:rPr lang="ru-RU" sz="1200" kern="50" baseline="0" dirty="0" smtClean="0">
                          <a:effectLst/>
                        </a:rPr>
                        <a:t> «</a:t>
                      </a:r>
                      <a:r>
                        <a:rPr lang="ru-RU" sz="1200" kern="50" baseline="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baseline="0" dirty="0" smtClean="0">
                          <a:effectLst/>
                        </a:rPr>
                        <a:t>-В» (</a:t>
                      </a:r>
                      <a:r>
                        <a:rPr lang="ru-RU" sz="1200" kern="50" dirty="0" smtClean="0">
                          <a:effectLst/>
                        </a:rPr>
                        <a:t>«</a:t>
                      </a:r>
                      <a:r>
                        <a:rPr lang="ru-RU" sz="1200" kern="50" dirty="0">
                          <a:effectLst/>
                        </a:rPr>
                        <a:t>SOIL </a:t>
                      </a:r>
                      <a:r>
                        <a:rPr lang="ru-RU" sz="1200" kern="50" dirty="0" smtClean="0">
                          <a:effectLst/>
                        </a:rPr>
                        <a:t>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</a:t>
                      </a:r>
                      <a:r>
                        <a:rPr lang="en-US" sz="1200" kern="50" dirty="0" smtClean="0">
                          <a:effectLst/>
                        </a:rPr>
                        <a:t>)</a:t>
                      </a:r>
                      <a:r>
                        <a:rPr lang="ru-RU" sz="1200" kern="50" dirty="0" smtClean="0">
                          <a:effectLst/>
                        </a:rPr>
                        <a:t> </a:t>
                      </a:r>
                      <a:r>
                        <a:rPr lang="ru-RU" sz="1200" kern="50" dirty="0">
                          <a:effectLst/>
                        </a:rPr>
                        <a:t>на 1 </a:t>
                      </a:r>
                      <a:r>
                        <a:rPr lang="ru-RU" sz="1200" kern="50" dirty="0" smtClean="0">
                          <a:effectLst/>
                        </a:rPr>
                        <a:t>га при каждой обработке.</a:t>
                      </a:r>
                      <a:r>
                        <a:rPr lang="ru-RU" sz="1000" kern="5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50" dirty="0">
                          <a:effectLst/>
                        </a:rPr>
                        <a:t>Приготовление рабочего раствора</a:t>
                      </a:r>
                      <a:r>
                        <a:rPr lang="ru-RU" sz="1000" b="1" kern="50" dirty="0" smtClean="0">
                          <a:effectLst/>
                        </a:rPr>
                        <a:t>:</a:t>
                      </a:r>
                      <a:r>
                        <a:rPr lang="en-US" sz="1000" b="1" kern="50" dirty="0" smtClean="0">
                          <a:effectLst/>
                        </a:rPr>
                        <a:t> </a:t>
                      </a:r>
                      <a:r>
                        <a:rPr lang="ru-RU" sz="1000" b="0" kern="50" dirty="0" smtClean="0">
                          <a:effectLst/>
                        </a:rPr>
                        <a:t>количество</a:t>
                      </a:r>
                      <a:r>
                        <a:rPr lang="ru-RU" sz="1000" b="0" kern="50" baseline="0" dirty="0" smtClean="0">
                          <a:effectLst/>
                        </a:rPr>
                        <a:t> воды, в котором разводится </a:t>
                      </a:r>
                      <a:r>
                        <a:rPr lang="ru-RU" sz="1000" kern="50" dirty="0" smtClean="0">
                          <a:effectLst/>
                        </a:rPr>
                        <a:t>рекомендуемый объем </a:t>
                      </a:r>
                      <a:r>
                        <a:rPr lang="ru-RU" sz="1000" kern="50" dirty="0" err="1" smtClean="0">
                          <a:effectLst/>
                        </a:rPr>
                        <a:t>Гумата</a:t>
                      </a:r>
                      <a:r>
                        <a:rPr lang="ru-RU" sz="1000" kern="50" dirty="0" smtClean="0">
                          <a:effectLst/>
                        </a:rPr>
                        <a:t> «</a:t>
                      </a:r>
                      <a:r>
                        <a:rPr lang="ru-RU" sz="10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000" kern="50" dirty="0" smtClean="0">
                          <a:effectLst/>
                        </a:rPr>
                        <a:t>»</a:t>
                      </a:r>
                      <a:r>
                        <a:rPr lang="ru-RU" sz="1000" kern="50" baseline="0" dirty="0" smtClean="0">
                          <a:effectLst/>
                        </a:rPr>
                        <a:t> </a:t>
                      </a:r>
                      <a:r>
                        <a:rPr lang="ru-RU" sz="1000" kern="50" dirty="0" smtClean="0">
                          <a:effectLst/>
                        </a:rPr>
                        <a:t>определяется хозяйством в зависимости</a:t>
                      </a:r>
                      <a:r>
                        <a:rPr lang="ru-RU" sz="1000" kern="50" baseline="0" dirty="0" smtClean="0">
                          <a:effectLst/>
                        </a:rPr>
                        <a:t> от</a:t>
                      </a:r>
                      <a:r>
                        <a:rPr lang="ru-RU" sz="1000" kern="50" dirty="0" smtClean="0">
                          <a:effectLst/>
                        </a:rPr>
                        <a:t> технических</a:t>
                      </a:r>
                      <a:r>
                        <a:rPr lang="ru-RU" sz="1000" kern="50" baseline="0" dirty="0" smtClean="0">
                          <a:effectLst/>
                        </a:rPr>
                        <a:t> возможностей используемых</a:t>
                      </a:r>
                      <a:r>
                        <a:rPr lang="ru-RU" sz="1000" kern="50" dirty="0" smtClean="0">
                          <a:effectLst/>
                        </a:rPr>
                        <a:t> </a:t>
                      </a:r>
                      <a:r>
                        <a:rPr lang="ru-RU" sz="1000" kern="50" dirty="0">
                          <a:effectLst/>
                        </a:rPr>
                        <a:t>поливальных </a:t>
                      </a:r>
                      <a:r>
                        <a:rPr lang="ru-RU" sz="1000" kern="50" dirty="0" smtClean="0">
                          <a:effectLst/>
                        </a:rPr>
                        <a:t>систем и климатических условий</a:t>
                      </a:r>
                      <a:r>
                        <a:rPr lang="ru-RU" sz="1000" kern="50" baseline="0" dirty="0" smtClean="0">
                          <a:effectLst/>
                        </a:rPr>
                        <a:t> региона.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517" marR="34517" marT="34517" marB="34517"/>
                </a:tc>
                <a:extLst>
                  <a:ext uri="{0D108BD9-81ED-4DB2-BD59-A6C34878D82A}">
                    <a16:rowId xmlns="" xmlns:a16="http://schemas.microsoft.com/office/drawing/2014/main" val="41017565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5428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6558566-1809-4368-953F-CC90D962C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488" y="365125"/>
            <a:ext cx="3645023" cy="1325563"/>
          </a:xfrm>
        </p:spPr>
        <p:txBody>
          <a:bodyPr/>
          <a:lstStyle/>
          <a:p>
            <a:r>
              <a:rPr lang="ru-RU" dirty="0"/>
              <a:t>Подсолнечник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BF3354AC-F7B3-4807-94D5-98E0B82049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5" r="618"/>
          <a:stretch/>
        </p:blipFill>
        <p:spPr>
          <a:xfrm>
            <a:off x="0" y="4363278"/>
            <a:ext cx="12192000" cy="24947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15AE9FE4-FD5A-4697-8655-02CF1C561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9" cy="43632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4A38F66-406A-465C-8944-F577DCD47EB4}"/>
              </a:ext>
            </a:extLst>
          </p:cNvPr>
          <p:cNvSpPr txBox="1"/>
          <p:nvPr/>
        </p:nvSpPr>
        <p:spPr>
          <a:xfrm>
            <a:off x="5148471" y="180459"/>
            <a:ext cx="1848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Подсолнечник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0D608469-B2A5-405D-8464-67EB641A9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757525"/>
              </p:ext>
            </p:extLst>
          </p:nvPr>
        </p:nvGraphicFramePr>
        <p:xfrm>
          <a:off x="2107096" y="1232452"/>
          <a:ext cx="7734134" cy="24146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7312">
                  <a:extLst>
                    <a:ext uri="{9D8B030D-6E8A-4147-A177-3AD203B41FA5}">
                      <a16:colId xmlns="" xmlns:a16="http://schemas.microsoft.com/office/drawing/2014/main" val="82540949"/>
                    </a:ext>
                  </a:extLst>
                </a:gridCol>
                <a:gridCol w="4386822">
                  <a:extLst>
                    <a:ext uri="{9D8B030D-6E8A-4147-A177-3AD203B41FA5}">
                      <a16:colId xmlns="" xmlns:a16="http://schemas.microsoft.com/office/drawing/2014/main" val="2654933783"/>
                    </a:ext>
                  </a:extLst>
                </a:gridCol>
              </a:tblGrid>
              <a:tr h="2647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1.Обработка семян.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3</a:t>
                      </a:r>
                      <a:r>
                        <a:rPr lang="ru-RU" sz="1200" b="1" kern="50" dirty="0" smtClean="0">
                          <a:effectLst/>
                        </a:rPr>
                        <a:t>.Обработка </a:t>
                      </a:r>
                      <a:r>
                        <a:rPr lang="ru-RU" sz="1200" b="1" kern="50" dirty="0">
                          <a:effectLst/>
                        </a:rPr>
                        <a:t>в период вегетации (опрыскивание)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2750231905"/>
                  </a:ext>
                </a:extLst>
              </a:tr>
              <a:tr h="14746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Замачивание семян</a:t>
                      </a:r>
                      <a:r>
                        <a:rPr lang="ru-RU" sz="1200" kern="50" dirty="0">
                          <a:effectLst/>
                        </a:rPr>
                        <a:t> перед посевом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при посадке совместно с протравителем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раствор:</a:t>
                      </a:r>
                      <a:r>
                        <a:rPr lang="ru-RU" sz="1200" kern="50" dirty="0">
                          <a:effectLst/>
                        </a:rPr>
                        <a:t> 200 мл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-П» («SOIL CONSTRUCTOR-Р») </a:t>
                      </a:r>
                      <a:r>
                        <a:rPr lang="ru-RU" sz="1200" kern="50" dirty="0">
                          <a:effectLst/>
                        </a:rPr>
                        <a:t>+10л воды на 100 кг </a:t>
                      </a:r>
                      <a:r>
                        <a:rPr lang="ru-RU" sz="1200" kern="50" dirty="0" smtClean="0">
                          <a:effectLst/>
                        </a:rPr>
                        <a:t>семян.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2. Предпосевная обработка почвы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Осуществляется не позднее, чем за 2 недели до посева. Рабочий раствор готовится из расчета 3 л </a:t>
                      </a:r>
                      <a:r>
                        <a:rPr lang="ru-RU" sz="1200" b="0" kern="5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-П» («</a:t>
                      </a:r>
                      <a:r>
                        <a:rPr lang="en-US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SOIL CONSTRUCTOR-P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») на 1 га.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3-х кратная обработка</a:t>
                      </a:r>
                      <a:r>
                        <a:rPr lang="ru-RU" sz="1200" kern="50" dirty="0">
                          <a:effectLst/>
                        </a:rPr>
                        <a:t>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всходов - образования 2-3-х настоящих листьев;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- фаза стеблевания - бутонизации;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3-я обработка - фаза начала цветения.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</a:t>
                      </a:r>
                      <a:r>
                        <a:rPr lang="ru-RU" sz="1200" u="sng" kern="50" dirty="0" smtClean="0">
                          <a:effectLst/>
                        </a:rPr>
                        <a:t>раствор </a:t>
                      </a:r>
                      <a:r>
                        <a:rPr lang="ru-RU" sz="1200" u="sng" kern="50" dirty="0">
                          <a:effectLst/>
                        </a:rPr>
                        <a:t>из расчета: </a:t>
                      </a:r>
                      <a:r>
                        <a:rPr lang="ru-RU" sz="1200" kern="50" dirty="0">
                          <a:effectLst/>
                        </a:rPr>
                        <a:t>2 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-В» («</a:t>
                      </a:r>
                      <a:r>
                        <a:rPr lang="ru-RU" sz="1200" kern="50" dirty="0">
                          <a:effectLst/>
                        </a:rPr>
                        <a:t>SOIL </a:t>
                      </a:r>
                      <a:r>
                        <a:rPr lang="ru-RU" sz="1200" kern="50" dirty="0" smtClean="0">
                          <a:effectLst/>
                        </a:rPr>
                        <a:t>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») </a:t>
                      </a:r>
                      <a:r>
                        <a:rPr lang="ru-RU" sz="1200" kern="50" dirty="0">
                          <a:effectLst/>
                        </a:rPr>
                        <a:t>на 1 </a:t>
                      </a:r>
                      <a:r>
                        <a:rPr lang="ru-RU" sz="1200" kern="50" dirty="0" smtClean="0">
                          <a:effectLst/>
                        </a:rPr>
                        <a:t>га</a:t>
                      </a:r>
                      <a:r>
                        <a:rPr lang="ru-RU" sz="1200" kern="50" baseline="0" dirty="0" smtClean="0">
                          <a:effectLst/>
                        </a:rPr>
                        <a:t> при каждой обработке.</a:t>
                      </a:r>
                      <a:endParaRPr lang="ru-RU" sz="1200" kern="5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Приготовление рабочего раствора:</a:t>
                      </a:r>
                      <a:r>
                        <a:rPr lang="ru-RU" sz="105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Количество</a:t>
                      </a:r>
                      <a:r>
                        <a:rPr lang="ru-RU" sz="105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воды, в котором  разводится рекомендуемый объем </a:t>
                      </a:r>
                      <a:r>
                        <a:rPr lang="ru-RU" sz="105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05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5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05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определяется хозяйством в зависимости от технических возможностей используемых поливальных систем и климатических условия региона.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500737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030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C0EFF7-7CCF-44ED-B5BA-0CDEEAF19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7069" y="267470"/>
            <a:ext cx="2277862" cy="1325563"/>
          </a:xfrm>
        </p:spPr>
        <p:txBody>
          <a:bodyPr/>
          <a:lstStyle/>
          <a:p>
            <a:r>
              <a:rPr lang="ru-RU" dirty="0"/>
              <a:t>Кукуруза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F4B62AF4-B8D8-44A0-9F32-E96FD0A84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" r="363"/>
          <a:stretch/>
        </p:blipFill>
        <p:spPr>
          <a:xfrm>
            <a:off x="1" y="4005470"/>
            <a:ext cx="12192000" cy="285253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FD56C57-81F5-4E7B-A8AF-D5D426D96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998" cy="400547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A2DFB69-DDFD-40C2-B677-900FD786593E}"/>
              </a:ext>
            </a:extLst>
          </p:cNvPr>
          <p:cNvSpPr txBox="1"/>
          <p:nvPr/>
        </p:nvSpPr>
        <p:spPr>
          <a:xfrm>
            <a:off x="5705062" y="417443"/>
            <a:ext cx="1182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F00C7D28-65A1-46A0-8E19-80E00F75E1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392175"/>
              </p:ext>
            </p:extLst>
          </p:nvPr>
        </p:nvGraphicFramePr>
        <p:xfrm>
          <a:off x="2474842" y="1326316"/>
          <a:ext cx="6708915" cy="2602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0596">
                  <a:extLst>
                    <a:ext uri="{9D8B030D-6E8A-4147-A177-3AD203B41FA5}">
                      <a16:colId xmlns="" xmlns:a16="http://schemas.microsoft.com/office/drawing/2014/main" val="2534026115"/>
                    </a:ext>
                  </a:extLst>
                </a:gridCol>
                <a:gridCol w="3818319">
                  <a:extLst>
                    <a:ext uri="{9D8B030D-6E8A-4147-A177-3AD203B41FA5}">
                      <a16:colId xmlns="" xmlns:a16="http://schemas.microsoft.com/office/drawing/2014/main" val="1201035511"/>
                    </a:ext>
                  </a:extLst>
                </a:gridCol>
              </a:tblGrid>
              <a:tr h="2823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1.Обработка семян.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3</a:t>
                      </a:r>
                      <a:r>
                        <a:rPr lang="ru-RU" sz="1200" b="1" kern="50" dirty="0" smtClean="0">
                          <a:effectLst/>
                        </a:rPr>
                        <a:t>.Обработка </a:t>
                      </a:r>
                      <a:r>
                        <a:rPr lang="ru-RU" sz="1200" b="1" kern="50" dirty="0">
                          <a:effectLst/>
                        </a:rPr>
                        <a:t>в период вегетации (опрыскивание)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055646376"/>
                  </a:ext>
                </a:extLst>
              </a:tr>
              <a:tr h="1357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Замачивание семян</a:t>
                      </a:r>
                      <a:r>
                        <a:rPr lang="ru-RU" sz="1200" kern="50" dirty="0">
                          <a:effectLst/>
                        </a:rPr>
                        <a:t> перед посевом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совместно с протравителем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раствор:</a:t>
                      </a:r>
                      <a:r>
                        <a:rPr lang="ru-RU" sz="1200" kern="50" dirty="0">
                          <a:effectLst/>
                        </a:rPr>
                        <a:t> 250 мл </a:t>
                      </a:r>
                      <a:r>
                        <a:rPr lang="ru-RU" sz="1200" kern="50" dirty="0" err="1" smtClean="0">
                          <a:effectLst/>
                        </a:rPr>
                        <a:t>Гумат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-П» («SOIL CONSTRUCTOR-Р») </a:t>
                      </a:r>
                      <a:r>
                        <a:rPr lang="ru-RU" sz="1200" kern="50" dirty="0">
                          <a:effectLst/>
                        </a:rPr>
                        <a:t>+10л воды на 100 кг </a:t>
                      </a:r>
                      <a:r>
                        <a:rPr lang="ru-RU" sz="1200" kern="50" dirty="0" smtClean="0">
                          <a:effectLst/>
                        </a:rPr>
                        <a:t>семян.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Предпосевная обработка почвы.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Осуществляется не позднее, чем за две недели до посева.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Рабочий раствор готовится из расчета 3 л </a:t>
                      </a:r>
                      <a:r>
                        <a:rPr lang="ru-RU" sz="120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-П» («</a:t>
                      </a:r>
                      <a:r>
                        <a:rPr lang="en-US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SOIL CONSTRUCTOR-P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») на 1 га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2-х кратная обработка</a:t>
                      </a:r>
                      <a:r>
                        <a:rPr lang="ru-RU" sz="1200" kern="50" dirty="0">
                          <a:effectLst/>
                        </a:rPr>
                        <a:t>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всходов – появление 3 – 5 листьев;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- фаза вымётывания метёлки-цветения.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 </a:t>
                      </a:r>
                      <a:r>
                        <a:rPr lang="ru-RU" sz="1200" u="sng" kern="50" dirty="0" smtClean="0">
                          <a:effectLst/>
                        </a:rPr>
                        <a:t>из </a:t>
                      </a:r>
                      <a:r>
                        <a:rPr lang="ru-RU" sz="1200" u="sng" kern="50" dirty="0">
                          <a:effectLst/>
                        </a:rPr>
                        <a:t>расчета: </a:t>
                      </a:r>
                      <a:r>
                        <a:rPr lang="ru-RU" sz="1200" kern="50" dirty="0">
                          <a:effectLst/>
                        </a:rPr>
                        <a:t>2 л </a:t>
                      </a:r>
                      <a:r>
                        <a:rPr lang="ru-RU" sz="1200" kern="50" baseline="0" dirty="0" smtClean="0">
                          <a:effectLst/>
                        </a:rPr>
                        <a:t> </a:t>
                      </a:r>
                      <a:r>
                        <a:rPr lang="ru-RU" sz="1200" kern="50" baseline="0" dirty="0" err="1" smtClean="0">
                          <a:effectLst/>
                        </a:rPr>
                        <a:t>Гумата</a:t>
                      </a:r>
                      <a:r>
                        <a:rPr lang="ru-RU" sz="1200" kern="50" baseline="0" dirty="0" smtClean="0">
                          <a:effectLst/>
                        </a:rPr>
                        <a:t> «</a:t>
                      </a:r>
                      <a:r>
                        <a:rPr lang="ru-RU" sz="1200" kern="50" baseline="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baseline="0" dirty="0" smtClean="0">
                          <a:effectLst/>
                        </a:rPr>
                        <a:t>-В» (</a:t>
                      </a:r>
                      <a:r>
                        <a:rPr lang="ru-RU" sz="1200" kern="50" dirty="0" smtClean="0">
                          <a:effectLst/>
                        </a:rPr>
                        <a:t>«</a:t>
                      </a:r>
                      <a:r>
                        <a:rPr lang="ru-RU" sz="1200" kern="50" dirty="0">
                          <a:effectLst/>
                        </a:rPr>
                        <a:t>SOIL </a:t>
                      </a:r>
                      <a:r>
                        <a:rPr lang="ru-RU" sz="1200" kern="50" dirty="0" smtClean="0">
                          <a:effectLst/>
                        </a:rPr>
                        <a:t>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</a:t>
                      </a:r>
                      <a:r>
                        <a:rPr lang="en-US" sz="1200" kern="50" dirty="0" smtClean="0">
                          <a:effectLst/>
                        </a:rPr>
                        <a:t>)</a:t>
                      </a:r>
                      <a:r>
                        <a:rPr lang="ru-RU" sz="1200" kern="50" dirty="0" smtClean="0">
                          <a:effectLst/>
                        </a:rPr>
                        <a:t> </a:t>
                      </a:r>
                      <a:r>
                        <a:rPr lang="ru-RU" sz="1200" kern="50" dirty="0">
                          <a:effectLst/>
                        </a:rPr>
                        <a:t>на 1 </a:t>
                      </a:r>
                      <a:r>
                        <a:rPr lang="ru-RU" sz="1200" kern="50" dirty="0" smtClean="0">
                          <a:effectLst/>
                        </a:rPr>
                        <a:t>га</a:t>
                      </a:r>
                      <a:r>
                        <a:rPr lang="ru-RU" sz="1200" kern="50" baseline="0" dirty="0" smtClean="0">
                          <a:effectLst/>
                        </a:rPr>
                        <a:t> при каждой обработке.</a:t>
                      </a:r>
                      <a:endParaRPr lang="ru-RU" sz="1200" kern="50" dirty="0" smtClean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</a:rPr>
                        <a:t>Приготовление рабочего раствора: </a:t>
                      </a:r>
                      <a:r>
                        <a:rPr lang="ru-RU" sz="1050" b="0" kern="50" dirty="0" smtClean="0">
                          <a:effectLst/>
                        </a:rPr>
                        <a:t>Количество</a:t>
                      </a:r>
                      <a:r>
                        <a:rPr lang="ru-RU" sz="1050" b="0" kern="50" baseline="0" dirty="0" smtClean="0">
                          <a:effectLst/>
                        </a:rPr>
                        <a:t> воды, в котором  разводится рекомендуемый объем </a:t>
                      </a:r>
                      <a:r>
                        <a:rPr lang="ru-RU" sz="1050" b="0" kern="50" baseline="0" dirty="0" err="1" smtClean="0">
                          <a:effectLst/>
                        </a:rPr>
                        <a:t>Гумата</a:t>
                      </a:r>
                      <a:r>
                        <a:rPr lang="ru-RU" sz="1050" b="0" kern="50" baseline="0" dirty="0" smtClean="0">
                          <a:effectLst/>
                        </a:rPr>
                        <a:t> «</a:t>
                      </a:r>
                      <a:r>
                        <a:rPr lang="ru-RU" sz="1050" b="0" kern="50" baseline="0" dirty="0" err="1" smtClean="0">
                          <a:effectLst/>
                        </a:rPr>
                        <a:t>Конструктозем</a:t>
                      </a:r>
                      <a:r>
                        <a:rPr lang="ru-RU" sz="1050" b="0" kern="50" baseline="0" dirty="0" smtClean="0">
                          <a:effectLst/>
                        </a:rPr>
                        <a:t>», определяется хозяйством в зависимости от технических возможностей используемых поливальных систем и климатических условий региона.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3587498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511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742E19C-8EEC-49A8-86FA-DD6A9F495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9251" y="116551"/>
            <a:ext cx="3973497" cy="1325563"/>
          </a:xfrm>
        </p:spPr>
        <p:txBody>
          <a:bodyPr/>
          <a:lstStyle/>
          <a:p>
            <a:r>
              <a:rPr lang="ru-RU" dirty="0"/>
              <a:t>Томаты, огурцы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5DDFB491-EB43-45C6-B911-1C783D2A7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4313"/>
            <a:ext cx="12192000" cy="266368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06E3EFC-10C1-4DCC-8365-FD5CBBD4E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74" y="-149086"/>
            <a:ext cx="12192000" cy="41943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28A94420-C0D1-4A68-9B8B-CCC8B9D6A326}"/>
              </a:ext>
            </a:extLst>
          </p:cNvPr>
          <p:cNvSpPr txBox="1"/>
          <p:nvPr/>
        </p:nvSpPr>
        <p:spPr>
          <a:xfrm>
            <a:off x="5307496" y="596348"/>
            <a:ext cx="2007704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Томаты, огурцы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5C5E064B-2D54-45BD-BBD2-B66EEB4DC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6398210"/>
              </p:ext>
            </p:extLst>
          </p:nvPr>
        </p:nvGraphicFramePr>
        <p:xfrm>
          <a:off x="248478" y="1212940"/>
          <a:ext cx="11873948" cy="22924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423860">
                  <a:extLst>
                    <a:ext uri="{9D8B030D-6E8A-4147-A177-3AD203B41FA5}">
                      <a16:colId xmlns="" xmlns:a16="http://schemas.microsoft.com/office/drawing/2014/main" val="555112843"/>
                    </a:ext>
                  </a:extLst>
                </a:gridCol>
                <a:gridCol w="4199453">
                  <a:extLst>
                    <a:ext uri="{9D8B030D-6E8A-4147-A177-3AD203B41FA5}">
                      <a16:colId xmlns="" xmlns:a16="http://schemas.microsoft.com/office/drawing/2014/main" val="447194703"/>
                    </a:ext>
                  </a:extLst>
                </a:gridCol>
                <a:gridCol w="4250635">
                  <a:extLst>
                    <a:ext uri="{9D8B030D-6E8A-4147-A177-3AD203B41FA5}">
                      <a16:colId xmlns="" xmlns:a16="http://schemas.microsoft.com/office/drawing/2014/main" val="3186983310"/>
                    </a:ext>
                  </a:extLst>
                </a:gridCol>
              </a:tblGrid>
              <a:tr h="22781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1.Обработка семян.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3</a:t>
                      </a:r>
                      <a:r>
                        <a:rPr lang="ru-RU" sz="1200" b="1" kern="50" dirty="0" smtClean="0">
                          <a:effectLst/>
                        </a:rPr>
                        <a:t>.Обработка </a:t>
                      </a:r>
                      <a:r>
                        <a:rPr lang="ru-RU" sz="1200" b="1" kern="50" dirty="0">
                          <a:effectLst/>
                        </a:rPr>
                        <a:t>в период вегетации (опрыскивание)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>
                          <a:effectLst/>
                        </a:rPr>
                        <a:t>4</a:t>
                      </a:r>
                      <a:r>
                        <a:rPr lang="ru-RU" sz="1200" b="1" kern="50" dirty="0" smtClean="0">
                          <a:effectLst/>
                        </a:rPr>
                        <a:t>.Прикорневая </a:t>
                      </a:r>
                      <a:r>
                        <a:rPr lang="ru-RU" sz="1200" b="1" kern="50" dirty="0">
                          <a:effectLst/>
                        </a:rPr>
                        <a:t>обработка почвы в период вегетации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510470266"/>
                  </a:ext>
                </a:extLst>
              </a:tr>
              <a:tr h="10977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sng" kern="50" dirty="0">
                          <a:effectLst/>
                        </a:rPr>
                        <a:t>Замачивание семян</a:t>
                      </a:r>
                      <a:r>
                        <a:rPr lang="ru-RU" sz="1200" kern="50" dirty="0">
                          <a:effectLst/>
                        </a:rPr>
                        <a:t> перед посадкой  совместно с протравителем 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раствор: </a:t>
                      </a:r>
                      <a:r>
                        <a:rPr lang="ru-RU" sz="1200" kern="50" dirty="0">
                          <a:effectLst/>
                        </a:rPr>
                        <a:t>200 мл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-П» («</a:t>
                      </a:r>
                      <a:r>
                        <a:rPr lang="ru-RU" sz="1200" kern="50" dirty="0">
                          <a:effectLst/>
                        </a:rPr>
                        <a:t>SOIL </a:t>
                      </a:r>
                      <a:r>
                        <a:rPr lang="ru-RU" sz="1200" kern="50" dirty="0" smtClean="0">
                          <a:effectLst/>
                        </a:rPr>
                        <a:t>CONSTRUCTOR-Р») </a:t>
                      </a:r>
                      <a:r>
                        <a:rPr lang="ru-RU" sz="1200" kern="50" dirty="0">
                          <a:effectLst/>
                        </a:rPr>
                        <a:t>+10л воды на 100 кг </a:t>
                      </a:r>
                      <a:r>
                        <a:rPr lang="ru-RU" sz="1200" kern="50" dirty="0" smtClean="0">
                          <a:effectLst/>
                        </a:rPr>
                        <a:t>семян.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200" b="1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2. Предпосевная обработка почвы.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Осуществляется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не позднее, чем за две недели до посева. Рабочий раствор - из расчета 3 л </a:t>
                      </a:r>
                      <a:r>
                        <a:rPr lang="ru-RU" sz="120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20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-П» («</a:t>
                      </a:r>
                      <a:r>
                        <a:rPr lang="en-US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SOIL CONSTRUCTOR-P</a:t>
                      </a:r>
                      <a:r>
                        <a:rPr lang="ru-RU" sz="120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») на 1 га. </a:t>
                      </a:r>
                      <a:endParaRPr lang="ru-RU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2-х кратная обработка: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появления 2-2 листьев;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3 последующие обработки с интервалом 10-15 дней.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Рабочий раствор </a:t>
                      </a:r>
                      <a:r>
                        <a:rPr lang="ru-RU" sz="1200" u="sng" kern="50" dirty="0" smtClean="0">
                          <a:effectLst/>
                        </a:rPr>
                        <a:t>- </a:t>
                      </a:r>
                      <a:r>
                        <a:rPr lang="ru-RU" sz="1200" u="sng" kern="50" dirty="0">
                          <a:effectLst/>
                        </a:rPr>
                        <a:t>из расчета: </a:t>
                      </a:r>
                      <a:r>
                        <a:rPr lang="ru-RU" sz="1200" kern="50" dirty="0">
                          <a:effectLst/>
                        </a:rPr>
                        <a:t>2 л </a:t>
                      </a:r>
                      <a:r>
                        <a:rPr lang="ru-RU" sz="1200" kern="50" dirty="0" err="1" smtClean="0">
                          <a:effectLst/>
                        </a:rPr>
                        <a:t>Гумата</a:t>
                      </a:r>
                      <a:r>
                        <a:rPr lang="ru-RU" sz="1200" kern="50" dirty="0" smtClean="0">
                          <a:effectLst/>
                        </a:rPr>
                        <a:t> «</a:t>
                      </a:r>
                      <a:r>
                        <a:rPr lang="ru-RU" sz="1200" kern="5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dirty="0" smtClean="0">
                          <a:effectLst/>
                        </a:rPr>
                        <a:t>-В» («SOIL 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</a:t>
                      </a:r>
                      <a:r>
                        <a:rPr lang="en-US" sz="1200" kern="50" dirty="0" smtClean="0">
                          <a:effectLst/>
                        </a:rPr>
                        <a:t>)</a:t>
                      </a:r>
                      <a:r>
                        <a:rPr lang="ru-RU" sz="1200" kern="50" dirty="0" smtClean="0">
                          <a:effectLst/>
                        </a:rPr>
                        <a:t> </a:t>
                      </a:r>
                      <a:r>
                        <a:rPr lang="ru-RU" sz="1200" kern="50" dirty="0">
                          <a:effectLst/>
                        </a:rPr>
                        <a:t>на 1 </a:t>
                      </a:r>
                      <a:r>
                        <a:rPr lang="ru-RU" sz="1200" kern="50" dirty="0" smtClean="0">
                          <a:effectLst/>
                        </a:rPr>
                        <a:t>га при каждой обработке.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2-х кратная обработка: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1-я обработка - фаза появления 3-5 листьев;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50" dirty="0">
                          <a:effectLst/>
                        </a:rPr>
                        <a:t>2-я обработка - фаза цветения.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sng" kern="50" dirty="0">
                          <a:effectLst/>
                        </a:rPr>
                        <a:t>Расход препарата </a:t>
                      </a:r>
                      <a:r>
                        <a:rPr lang="ru-RU" sz="1200" kern="50" dirty="0">
                          <a:effectLst/>
                        </a:rPr>
                        <a:t>– 3 </a:t>
                      </a:r>
                      <a:r>
                        <a:rPr lang="ru-RU" sz="1200" kern="50" dirty="0" smtClean="0">
                          <a:effectLst/>
                        </a:rPr>
                        <a:t>л</a:t>
                      </a:r>
                      <a:r>
                        <a:rPr lang="ru-RU" sz="1200" kern="50" baseline="0" dirty="0" smtClean="0">
                          <a:effectLst/>
                        </a:rPr>
                        <a:t> </a:t>
                      </a:r>
                      <a:r>
                        <a:rPr lang="ru-RU" sz="1200" kern="50" baseline="0" dirty="0" err="1" smtClean="0">
                          <a:effectLst/>
                        </a:rPr>
                        <a:t>Гумата</a:t>
                      </a:r>
                      <a:r>
                        <a:rPr lang="ru-RU" sz="1200" kern="50" baseline="0" dirty="0" smtClean="0">
                          <a:effectLst/>
                        </a:rPr>
                        <a:t> «</a:t>
                      </a:r>
                      <a:r>
                        <a:rPr lang="ru-RU" sz="1200" kern="50" baseline="0" dirty="0" err="1" smtClean="0">
                          <a:effectLst/>
                        </a:rPr>
                        <a:t>Конструктозем</a:t>
                      </a:r>
                      <a:r>
                        <a:rPr lang="ru-RU" sz="1200" kern="50" baseline="0" dirty="0" smtClean="0">
                          <a:effectLst/>
                        </a:rPr>
                        <a:t>-В» (</a:t>
                      </a:r>
                      <a:r>
                        <a:rPr lang="ru-RU" sz="1200" kern="50" dirty="0" smtClean="0">
                          <a:effectLst/>
                        </a:rPr>
                        <a:t>«</a:t>
                      </a:r>
                      <a:r>
                        <a:rPr lang="ru-RU" sz="1200" kern="50" dirty="0">
                          <a:effectLst/>
                        </a:rPr>
                        <a:t>SOIL </a:t>
                      </a:r>
                      <a:r>
                        <a:rPr lang="ru-RU" sz="1200" kern="50" dirty="0" smtClean="0">
                          <a:effectLst/>
                        </a:rPr>
                        <a:t>CONSTRUCTOR-</a:t>
                      </a:r>
                      <a:r>
                        <a:rPr lang="en-US" sz="1200" kern="50" dirty="0" smtClean="0">
                          <a:effectLst/>
                        </a:rPr>
                        <a:t>V</a:t>
                      </a:r>
                      <a:r>
                        <a:rPr lang="ru-RU" sz="1200" kern="50" dirty="0" smtClean="0">
                          <a:effectLst/>
                        </a:rPr>
                        <a:t>») </a:t>
                      </a:r>
                      <a:r>
                        <a:rPr lang="ru-RU" sz="1200" kern="50" dirty="0">
                          <a:effectLst/>
                        </a:rPr>
                        <a:t>на 1 га при каждой </a:t>
                      </a:r>
                      <a:r>
                        <a:rPr lang="ru-RU" sz="1200" kern="50" dirty="0" smtClean="0">
                          <a:effectLst/>
                        </a:rPr>
                        <a:t>обработке.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Приготовление рабочего раствора</a:t>
                      </a:r>
                      <a:r>
                        <a:rPr lang="ru-RU" sz="1050" b="1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ru-RU" sz="1050" b="0" kern="5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Количество воды, в котором разводится рекомендованный</a:t>
                      </a:r>
                      <a:r>
                        <a:rPr lang="ru-RU" sz="105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объем </a:t>
                      </a:r>
                      <a:r>
                        <a:rPr lang="ru-RU" sz="105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Гумата</a:t>
                      </a:r>
                      <a:r>
                        <a:rPr lang="ru-RU" sz="105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«</a:t>
                      </a:r>
                      <a:r>
                        <a:rPr lang="ru-RU" sz="1050" b="0" kern="5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Конструктозем</a:t>
                      </a:r>
                      <a:r>
                        <a:rPr lang="ru-RU" sz="1050" b="0" kern="5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», определяется хозяйством в зависимости от технических возможностей используемой поливальной техники и климатических условий региона.</a:t>
                      </a:r>
                      <a:endParaRPr lang="ru-RU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="" xmlns:a16="http://schemas.microsoft.com/office/drawing/2014/main" val="10250747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525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3943</Words>
  <Application>Microsoft Office PowerPoint</Application>
  <PresentationFormat>Произвольный</PresentationFormat>
  <Paragraphs>414</Paragraphs>
  <Slides>21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Презентация PowerPoint</vt:lpstr>
      <vt:lpstr>   Продукция ООО «Тексхимресурс»   </vt:lpstr>
      <vt:lpstr>ПШЕНИЦА, ЯЧМЕНЬ, ОВЕС, РОЖЬ</vt:lpstr>
      <vt:lpstr>Хлопок </vt:lpstr>
      <vt:lpstr>Рис</vt:lpstr>
      <vt:lpstr>Сахарная свекла</vt:lpstr>
      <vt:lpstr>Подсолнечник</vt:lpstr>
      <vt:lpstr>Кукуруза</vt:lpstr>
      <vt:lpstr>Томаты, огурцы</vt:lpstr>
      <vt:lpstr>Картофель</vt:lpstr>
      <vt:lpstr>Соя</vt:lpstr>
      <vt:lpstr>Бобовые</vt:lpstr>
      <vt:lpstr>Лук</vt:lpstr>
      <vt:lpstr>Яблоки и груши</vt:lpstr>
      <vt:lpstr>Бахчевые культуры </vt:lpstr>
      <vt:lpstr>Цитрусовые</vt:lpstr>
      <vt:lpstr>Люцерна, вико-овсянные смеси, кормовые травосмеси</vt:lpstr>
      <vt:lpstr>Косточковые плодово-ягодные культуры (слива, персик, вишня, облепиха, айва, алыча, грецкий орех, кизил)</vt:lpstr>
      <vt:lpstr>Кустарниковые плодово-ягодные культуры Виноград, малина, смородина, жимолость, крыжовник, калина</vt:lpstr>
      <vt:lpstr>Цветочные растения на открытом грунте</vt:lpstr>
      <vt:lpstr>Цветочные растения на закрытом грунте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гуминового удобрения  «Soil Constructor» в сельском хозяйстве</dc:title>
  <dc:creator>User</dc:creator>
  <cp:lastModifiedBy>Fedor</cp:lastModifiedBy>
  <cp:revision>110</cp:revision>
  <cp:lastPrinted>2019-12-10T18:29:33Z</cp:lastPrinted>
  <dcterms:created xsi:type="dcterms:W3CDTF">2019-09-08T06:49:15Z</dcterms:created>
  <dcterms:modified xsi:type="dcterms:W3CDTF">2020-07-17T18:32:43Z</dcterms:modified>
</cp:coreProperties>
</file>